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Nunito SemiBold"/>
      <p:regular r:id="rId23"/>
      <p:bold r:id="rId24"/>
      <p:italic r:id="rId25"/>
      <p:boldItalic r:id="rId26"/>
    </p:embeddedFont>
    <p:embeddedFont>
      <p:font typeface="Nuni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icael da Costa"/>
  <p:cmAuthor clrIdx="1" id="1" initials="" lastIdx="2" name="Henry Kimeu"/>
  <p:cmAuthor clrIdx="2" id="2" initials="" lastIdx="1" name="Linda Agol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BB66389-839F-4C06-BC72-9766EBFF8F42}">
  <a:tblStyle styleId="{BBB66389-839F-4C06-BC72-9766EBFF8F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85251AE-E033-49CA-B79B-960B74820C9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SemiBold-bold.fntdata"/><Relationship Id="rId23" Type="http://schemas.openxmlformats.org/officeDocument/2006/relationships/font" Target="fonts/Nunito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NunitoSemiBold-boldItalic.fntdata"/><Relationship Id="rId25" Type="http://schemas.openxmlformats.org/officeDocument/2006/relationships/font" Target="fonts/NunitoSemiBold-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Nuni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2-25T13:49:31.074">
    <p:pos x="209" y="695"/>
    <p:text>Find this hard to believe, since both interfaces send the same command to the KP Controller.</p:text>
  </p:cm>
  <p:cm authorId="1" idx="1" dt="2020-02-25T13:49:31.074">
    <p:pos x="209" y="695"/>
    <p:text>I've also had a first hand experience with this last week on one KP that we were sealing with W&amp;M. In the event this happens, Technicians have been using the 2nd or 3rd dispense instead for decision making. The occurrence is rare though.</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2-25T07:25:30.826">
    <p:pos x="289" y="618"/>
    <p:text>Is it sometimes or normally (both are mentioned).  How many KPs was this the case for?</p:text>
  </p:cm>
  <p:cm authorId="1" idx="2" dt="2020-02-25T07:25:30.826">
    <p:pos x="289" y="618"/>
    <p:text>the under dispense during W&amp;M sealing happens in some cases and the Technicians end up re-calibrating the KP for the sealing to happen. Such under-dispenses and are undocumented till recently where we introduced that feature in the reports and their app too.</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0-03-23T10:13:19.108">
    <p:pos x="309" y="653"/>
    <p:text>+h.kimeu@kokonetworks.com Added this bit
_Assigned to Henry Kimeu_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ed0dd36d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ed0dd36db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 name="Google Shape;236;g6ed0dd36db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f39ab123c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f39ab123c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g6f39ab123c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ed0dd36db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ed0dd36db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g6ed0dd36db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6f39ab123c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f39ab123c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6f39ab123c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6c2a7a2d12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c2a7a2d12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g6c2a7a2d12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6f1dbf780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f1dbf780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 name="Google Shape;285;g6f1dbf780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180a6372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180a6372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3" name="Google Shape;293;g7180a6372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bd788e97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bd788e97a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e3598a02a_5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e3598a02a_5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7e3598a02a_5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e3598a02a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e3598a02a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7e3598a02a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6f39ab123c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f39ab123c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g6f39ab123c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ae2327a9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6ae2327a93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 name="Google Shape;218;g6ae2327a93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f39ab123c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f39ab123c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g6f39ab123c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3.xml"/><Relationship Id="rId4" Type="http://schemas.openxmlformats.org/officeDocument/2006/relationships/slide" Target="/ppt/slides/slide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9" Type="http://schemas.openxmlformats.org/officeDocument/2006/relationships/slide" Target="/ppt/slides/slide15.xml"/><Relationship Id="rId5" Type="http://schemas.openxmlformats.org/officeDocument/2006/relationships/slide" Target="/ppt/slides/slide8.xml"/><Relationship Id="rId6" Type="http://schemas.openxmlformats.org/officeDocument/2006/relationships/slide" Target="/ppt/slides/slide10.xml"/><Relationship Id="rId7" Type="http://schemas.openxmlformats.org/officeDocument/2006/relationships/slide" Target="/ppt/slides/slide13.xml"/><Relationship Id="rId8" Type="http://schemas.openxmlformats.org/officeDocument/2006/relationships/slide" Target="/ppt/slid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22832" y="2386450"/>
            <a:ext cx="54774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3 MONTH KP VERIFICATION FAILURES INVESTIGATION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Investigation: Pulse </a:t>
            </a:r>
            <a:r>
              <a:rPr lang="en-US"/>
              <a:t>Adjustments</a:t>
            </a:r>
            <a:r>
              <a:rPr lang="en-US"/>
              <a:t> during W&amp;M sealing</a:t>
            </a:r>
            <a:endParaRPr/>
          </a:p>
        </p:txBody>
      </p:sp>
      <p:sp>
        <p:nvSpPr>
          <p:cNvPr id="239" name="Google Shape;239;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0" name="Google Shape;240;p28"/>
          <p:cNvSpPr txBox="1"/>
          <p:nvPr>
            <p:ph idx="1" type="subTitle"/>
          </p:nvPr>
        </p:nvSpPr>
        <p:spPr>
          <a:xfrm>
            <a:off x="148450" y="6105961"/>
            <a:ext cx="4198200" cy="303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sz="1200"/>
              <a:t>NB: </a:t>
            </a:r>
            <a:r>
              <a:rPr lang="en-US" sz="1200"/>
              <a:t>Data source - DB and KP Calibration Reports</a:t>
            </a:r>
            <a:endParaRPr sz="1200"/>
          </a:p>
        </p:txBody>
      </p:sp>
      <p:graphicFrame>
        <p:nvGraphicFramePr>
          <p:cNvPr id="241" name="Google Shape;241;p28"/>
          <p:cNvGraphicFramePr/>
          <p:nvPr/>
        </p:nvGraphicFramePr>
        <p:xfrm>
          <a:off x="227188" y="1123175"/>
          <a:ext cx="3000000" cy="3000000"/>
        </p:xfrm>
        <a:graphic>
          <a:graphicData uri="http://schemas.openxmlformats.org/drawingml/2006/table">
            <a:tbl>
              <a:tblPr>
                <a:noFill/>
                <a:tableStyleId>{A85251AE-E033-49CA-B79B-960B74820C9A}</a:tableStyleId>
              </a:tblPr>
              <a:tblGrid>
                <a:gridCol w="1030800"/>
                <a:gridCol w="1195725"/>
                <a:gridCol w="1030800"/>
                <a:gridCol w="1553250"/>
              </a:tblGrid>
              <a:tr h="469800">
                <a:tc>
                  <a:txBody>
                    <a:bodyPr/>
                    <a:lstStyle/>
                    <a:p>
                      <a:pPr indent="0" lvl="0" marL="0" rtl="0" algn="ctr">
                        <a:lnSpc>
                          <a:spcPct val="115000"/>
                        </a:lnSpc>
                        <a:spcBef>
                          <a:spcPts val="0"/>
                        </a:spcBef>
                        <a:spcAft>
                          <a:spcPts val="0"/>
                        </a:spcAft>
                        <a:buNone/>
                      </a:pPr>
                      <a:r>
                        <a:rPr b="1" lang="en-US" sz="1000"/>
                        <a:t>KP S.No</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000"/>
                        <a:t>Verification Status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000"/>
                        <a:t>Adjusted During W&amp;M</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000"/>
                        <a:t>Pulses Adjusted </a:t>
                      </a:r>
                      <a:r>
                        <a:rPr b="1" lang="en-US" sz="1000"/>
                        <a:t>Upwards/Downwards?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400">
                <a:tc>
                  <a:txBody>
                    <a:bodyPr/>
                    <a:lstStyle/>
                    <a:p>
                      <a:pPr indent="0" lvl="0" marL="0" rtl="0" algn="l">
                        <a:lnSpc>
                          <a:spcPct val="115000"/>
                        </a:lnSpc>
                        <a:spcBef>
                          <a:spcPts val="0"/>
                        </a:spcBef>
                        <a:spcAft>
                          <a:spcPts val="0"/>
                        </a:spcAft>
                        <a:buNone/>
                      </a:pPr>
                      <a:r>
                        <a:rPr lang="en-US" sz="1000"/>
                        <a:t>KP-0238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Fail - all 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Yes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Upwards for 2L only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400">
                <a:tc>
                  <a:txBody>
                    <a:bodyPr/>
                    <a:lstStyle/>
                    <a:p>
                      <a:pPr indent="0" lvl="0" marL="0" rtl="0" algn="l">
                        <a:lnSpc>
                          <a:spcPct val="115000"/>
                        </a:lnSpc>
                        <a:spcBef>
                          <a:spcPts val="0"/>
                        </a:spcBef>
                        <a:spcAft>
                          <a:spcPts val="0"/>
                        </a:spcAft>
                        <a:buNone/>
                      </a:pPr>
                      <a:r>
                        <a:rPr lang="en-US" sz="1000"/>
                        <a:t>KP-0482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Fail- all 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Yes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Upwards for all vols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075">
                <a:tc>
                  <a:txBody>
                    <a:bodyPr/>
                    <a:lstStyle/>
                    <a:p>
                      <a:pPr indent="0" lvl="0" marL="0" rtl="0" algn="l">
                        <a:lnSpc>
                          <a:spcPct val="115000"/>
                        </a:lnSpc>
                        <a:spcBef>
                          <a:spcPts val="0"/>
                        </a:spcBef>
                        <a:spcAft>
                          <a:spcPts val="0"/>
                        </a:spcAft>
                        <a:buNone/>
                      </a:pPr>
                      <a:r>
                        <a:rPr lang="en-US" sz="1000"/>
                        <a:t>KP-0047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Fail - all 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No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400">
                <a:tc>
                  <a:txBody>
                    <a:bodyPr/>
                    <a:lstStyle/>
                    <a:p>
                      <a:pPr indent="0" lvl="0" marL="0" rtl="0" algn="l">
                        <a:lnSpc>
                          <a:spcPct val="115000"/>
                        </a:lnSpc>
                        <a:spcBef>
                          <a:spcPts val="0"/>
                        </a:spcBef>
                        <a:spcAft>
                          <a:spcPts val="0"/>
                        </a:spcAft>
                        <a:buNone/>
                      </a:pPr>
                      <a:r>
                        <a:rPr lang="en-US" sz="1000"/>
                        <a:t>KP-0354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Fail - all 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Yes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Upwards for all vols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075">
                <a:tc>
                  <a:txBody>
                    <a:bodyPr/>
                    <a:lstStyle/>
                    <a:p>
                      <a:pPr indent="0" lvl="0" marL="0" rtl="0" algn="l">
                        <a:lnSpc>
                          <a:spcPct val="115000"/>
                        </a:lnSpc>
                        <a:spcBef>
                          <a:spcPts val="0"/>
                        </a:spcBef>
                        <a:spcAft>
                          <a:spcPts val="0"/>
                        </a:spcAft>
                        <a:buNone/>
                      </a:pPr>
                      <a:r>
                        <a:rPr lang="en-US" sz="1000"/>
                        <a:t>KP-0060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Fail - all 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No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400">
                <a:tc>
                  <a:txBody>
                    <a:bodyPr/>
                    <a:lstStyle/>
                    <a:p>
                      <a:pPr indent="0" lvl="0" marL="0" rtl="0" algn="l">
                        <a:lnSpc>
                          <a:spcPct val="115000"/>
                        </a:lnSpc>
                        <a:spcBef>
                          <a:spcPts val="0"/>
                        </a:spcBef>
                        <a:spcAft>
                          <a:spcPts val="0"/>
                        </a:spcAft>
                        <a:buNone/>
                      </a:pPr>
                      <a:r>
                        <a:rPr lang="en-US" sz="1000"/>
                        <a:t>KP-0448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Fail -0.5L UD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Yes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Upwards for all vols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10075">
                <a:tc>
                  <a:txBody>
                    <a:bodyPr/>
                    <a:lstStyle/>
                    <a:p>
                      <a:pPr indent="0" lvl="0" marL="0" rtl="0" algn="l">
                        <a:lnSpc>
                          <a:spcPct val="115000"/>
                        </a:lnSpc>
                        <a:spcBef>
                          <a:spcPts val="0"/>
                        </a:spcBef>
                        <a:spcAft>
                          <a:spcPts val="0"/>
                        </a:spcAft>
                        <a:buNone/>
                      </a:pPr>
                      <a:r>
                        <a:rPr lang="en-US" sz="1000"/>
                        <a:t>KP-0164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Fail - only 2L 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No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8400">
                <a:tc>
                  <a:txBody>
                    <a:bodyPr/>
                    <a:lstStyle/>
                    <a:p>
                      <a:pPr indent="0" lvl="0" marL="0" rtl="0" algn="l">
                        <a:lnSpc>
                          <a:spcPct val="115000"/>
                        </a:lnSpc>
                        <a:spcBef>
                          <a:spcPts val="0"/>
                        </a:spcBef>
                        <a:spcAft>
                          <a:spcPts val="0"/>
                        </a:spcAft>
                        <a:buNone/>
                      </a:pPr>
                      <a:r>
                        <a:rPr lang="en-US" sz="1000"/>
                        <a:t>KP-0362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Fail - 3 vols OD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Yes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Upwards for all vols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42" name="Google Shape;242;p28"/>
          <p:cNvSpPr txBox="1"/>
          <p:nvPr>
            <p:ph idx="1" type="subTitle"/>
          </p:nvPr>
        </p:nvSpPr>
        <p:spPr>
          <a:xfrm>
            <a:off x="5419550" y="1123175"/>
            <a:ext cx="6313500" cy="1555200"/>
          </a:xfrm>
          <a:prstGeom prst="rect">
            <a:avLst/>
          </a:prstGeom>
        </p:spPr>
        <p:txBody>
          <a:bodyPr anchorCtr="0" anchor="t" bIns="91425" lIns="91425" spcFirstLastPara="1" rIns="91425" wrap="square" tIns="0">
            <a:noAutofit/>
          </a:bodyPr>
          <a:lstStyle/>
          <a:p>
            <a:pPr indent="0" lvl="0" marL="0" rtl="0" algn="l">
              <a:spcBef>
                <a:spcPts val="1000"/>
              </a:spcBef>
              <a:spcAft>
                <a:spcPts val="0"/>
              </a:spcAft>
              <a:buNone/>
            </a:pPr>
            <a:r>
              <a:rPr lang="en-US" sz="1700"/>
              <a:t>Analysis was done on samples KP’s which failed the verification to identify if there was any re-calibration/adjustment the day when W&amp;M sealed the KP</a:t>
            </a:r>
            <a:r>
              <a:rPr lang="en-US" sz="1700"/>
              <a:t> and whether there validation was carried out afterwards. </a:t>
            </a:r>
            <a:endParaRPr sz="1700"/>
          </a:p>
          <a:p>
            <a:pPr indent="0" lvl="0" marL="0" rtl="0" algn="l">
              <a:spcBef>
                <a:spcPts val="1000"/>
              </a:spcBef>
              <a:spcAft>
                <a:spcPts val="0"/>
              </a:spcAft>
              <a:buNone/>
            </a:pPr>
            <a:r>
              <a:t/>
            </a:r>
            <a:endParaRPr sz="1800"/>
          </a:p>
        </p:txBody>
      </p:sp>
      <p:graphicFrame>
        <p:nvGraphicFramePr>
          <p:cNvPr id="243" name="Google Shape;243;p28"/>
          <p:cNvGraphicFramePr/>
          <p:nvPr/>
        </p:nvGraphicFramePr>
        <p:xfrm>
          <a:off x="227200" y="3949025"/>
          <a:ext cx="3000000" cy="3000000"/>
        </p:xfrm>
        <a:graphic>
          <a:graphicData uri="http://schemas.openxmlformats.org/drawingml/2006/table">
            <a:tbl>
              <a:tblPr>
                <a:noFill/>
                <a:tableStyleId>{A85251AE-E033-49CA-B79B-960B74820C9A}</a:tableStyleId>
              </a:tblPr>
              <a:tblGrid>
                <a:gridCol w="952500"/>
                <a:gridCol w="1104900"/>
                <a:gridCol w="923925"/>
                <a:gridCol w="971550"/>
                <a:gridCol w="1047750"/>
                <a:gridCol w="952500"/>
                <a:gridCol w="771525"/>
                <a:gridCol w="933450"/>
                <a:gridCol w="742950"/>
                <a:gridCol w="809625"/>
                <a:gridCol w="1038225"/>
                <a:gridCol w="952500"/>
              </a:tblGrid>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7">
                  <a:txBody>
                    <a:bodyPr/>
                    <a:lstStyle/>
                    <a:p>
                      <a:pPr indent="0" lvl="0" marL="0" rtl="0" algn="ctr">
                        <a:lnSpc>
                          <a:spcPct val="115000"/>
                        </a:lnSpc>
                        <a:spcBef>
                          <a:spcPts val="0"/>
                        </a:spcBef>
                        <a:spcAft>
                          <a:spcPts val="0"/>
                        </a:spcAft>
                        <a:buNone/>
                      </a:pPr>
                      <a:r>
                        <a:rPr b="1" lang="en-US" sz="1000"/>
                        <a:t>Adjustments During W&amp;M Sealing</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hMerge="1"/>
                <a:tc hMerge="1"/>
                <a:tc hMerge="1"/>
                <a:tc hMerge="1"/>
                <a:tc hMerge="1"/>
                <a:tc hMerge="1"/>
                <a:tc gridSpan="3">
                  <a:txBody>
                    <a:bodyPr/>
                    <a:lstStyle/>
                    <a:p>
                      <a:pPr indent="0" lvl="0" marL="0" rtl="0" algn="ctr">
                        <a:lnSpc>
                          <a:spcPct val="115000"/>
                        </a:lnSpc>
                        <a:spcBef>
                          <a:spcPts val="0"/>
                        </a:spcBef>
                        <a:spcAft>
                          <a:spcPts val="0"/>
                        </a:spcAft>
                        <a:buNone/>
                      </a:pPr>
                      <a:r>
                        <a:rPr b="1" lang="en-US" sz="1000"/>
                        <a:t>Error During 3 Month</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hMerge="1"/>
                <a:tc hMerge="1"/>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64770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Adjustment on 300ml (Pulses)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b="1" lang="en-US" sz="1000"/>
                        <a:t>Adjustment on 1L (Pulses)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b="1" lang="en-US" sz="1000"/>
                        <a:t>Adjustment on 2L(Pulses)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b="1" lang="en-US" sz="1000"/>
                        <a:t>Adjustment on 300ml (ml)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US" sz="1000"/>
                        <a:t>Adjustment on 1L (ml)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US" sz="1000"/>
                        <a:t>Adjustment on 2L(ml)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US" sz="1000"/>
                        <a:t>Adjustments validated?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l">
                        <a:lnSpc>
                          <a:spcPct val="115000"/>
                        </a:lnSpc>
                        <a:spcBef>
                          <a:spcPts val="0"/>
                        </a:spcBef>
                        <a:spcAft>
                          <a:spcPts val="0"/>
                        </a:spcAft>
                        <a:buNone/>
                      </a:pPr>
                      <a:r>
                        <a:rPr b="1" lang="en-US" sz="1000"/>
                        <a:t>Verification Error in 300ml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b="1" lang="en-US" sz="1000"/>
                        <a:t>Verification Error in 1L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l">
                        <a:lnSpc>
                          <a:spcPct val="115000"/>
                        </a:lnSpc>
                        <a:spcBef>
                          <a:spcPts val="0"/>
                        </a:spcBef>
                        <a:spcAft>
                          <a:spcPts val="0"/>
                        </a:spcAft>
                        <a:buNone/>
                      </a:pPr>
                      <a:r>
                        <a:rPr b="1" lang="en-US" sz="1000"/>
                        <a:t>Verification Error in 2L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b="1" lang="en-US" sz="1000"/>
                        <a:t>Adjustment proportional to dispense error?</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KP-0238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b="1" lang="en-US" sz="1000"/>
                        <a:t>6</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Yes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US"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16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35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No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KP-0482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124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101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41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34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Yes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US" sz="1000"/>
                        <a:t>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55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140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No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KP-0354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-32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Yes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US" sz="1000"/>
                        <a:t>10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35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37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No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KP-0448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58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111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19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37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Yes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12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No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US" sz="1000"/>
                        <a:t>KP-0362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70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23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lang="en-US" sz="1000"/>
                        <a:t>Yes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CE5CD"/>
                    </a:solidFill>
                  </a:tcPr>
                </a:tc>
                <a:tc>
                  <a:txBody>
                    <a:bodyPr/>
                    <a:lstStyle/>
                    <a:p>
                      <a:pPr indent="0" lvl="0" marL="0" rtl="0" algn="ctr">
                        <a:lnSpc>
                          <a:spcPct val="115000"/>
                        </a:lnSpc>
                        <a:spcBef>
                          <a:spcPts val="0"/>
                        </a:spcBef>
                        <a:spcAft>
                          <a:spcPts val="0"/>
                        </a:spcAft>
                        <a:buNone/>
                      </a:pPr>
                      <a:r>
                        <a:rPr lang="en-US"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38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100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D1DC"/>
                    </a:solidFill>
                  </a:tcPr>
                </a:tc>
                <a:tc>
                  <a:txBody>
                    <a:bodyPr/>
                    <a:lstStyle/>
                    <a:p>
                      <a:pPr indent="0" lvl="0" marL="0" rtl="0" algn="ctr">
                        <a:lnSpc>
                          <a:spcPct val="115000"/>
                        </a:lnSpc>
                        <a:spcBef>
                          <a:spcPts val="0"/>
                        </a:spcBef>
                        <a:spcAft>
                          <a:spcPts val="0"/>
                        </a:spcAft>
                        <a:buNone/>
                      </a:pPr>
                      <a:r>
                        <a:rPr lang="en-US" sz="1000"/>
                        <a:t>No</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44" name="Google Shape;244;p28"/>
          <p:cNvSpPr txBox="1"/>
          <p:nvPr>
            <p:ph idx="1" type="subTitle"/>
          </p:nvPr>
        </p:nvSpPr>
        <p:spPr>
          <a:xfrm>
            <a:off x="5227825" y="3246725"/>
            <a:ext cx="2453100" cy="618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1000"/>
              <a:t>NB: </a:t>
            </a:r>
            <a:r>
              <a:rPr lang="en-US" sz="1000"/>
              <a:t>OD</a:t>
            </a:r>
            <a:r>
              <a:rPr lang="en-US" sz="1000"/>
              <a:t> - Over Dispense</a:t>
            </a:r>
            <a:endParaRPr sz="1000"/>
          </a:p>
          <a:p>
            <a:pPr indent="0" lvl="0" marL="0" rtl="0" algn="l">
              <a:spcBef>
                <a:spcPts val="0"/>
              </a:spcBef>
              <a:spcAft>
                <a:spcPts val="0"/>
              </a:spcAft>
              <a:buNone/>
            </a:pPr>
            <a:r>
              <a:rPr lang="en-US" sz="1000"/>
              <a:t>       U</a:t>
            </a:r>
            <a:r>
              <a:rPr lang="en-US" sz="1000"/>
              <a:t>D - Under Dispense</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Investigation: Deviation from Calibration Procedure</a:t>
            </a:r>
            <a:endParaRPr/>
          </a:p>
        </p:txBody>
      </p:sp>
      <p:sp>
        <p:nvSpPr>
          <p:cNvPr id="251" name="Google Shape;251;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2" name="Google Shape;252;p29"/>
          <p:cNvSpPr txBox="1"/>
          <p:nvPr>
            <p:ph idx="1" type="subTitle"/>
          </p:nvPr>
        </p:nvSpPr>
        <p:spPr>
          <a:xfrm>
            <a:off x="333100" y="1103625"/>
            <a:ext cx="11438100" cy="5068800"/>
          </a:xfrm>
          <a:prstGeom prst="rect">
            <a:avLst/>
          </a:prstGeom>
        </p:spPr>
        <p:txBody>
          <a:bodyPr anchorCtr="0" anchor="t" bIns="91425" lIns="91425" spcFirstLastPara="1" rIns="91425" wrap="square" tIns="0">
            <a:noAutofit/>
          </a:bodyPr>
          <a:lstStyle/>
          <a:p>
            <a:pPr indent="-381000" lvl="0" marL="457200" rtl="0" algn="l">
              <a:spcBef>
                <a:spcPts val="1000"/>
              </a:spcBef>
              <a:spcAft>
                <a:spcPts val="0"/>
              </a:spcAft>
              <a:buSzPts val="2400"/>
              <a:buChar char="●"/>
            </a:pPr>
            <a:r>
              <a:rPr lang="en-US" sz="2400"/>
              <a:t>Though hard to prove after occuring, it’s possible for a deviation from the calibration procedure to occur in the following ways;</a:t>
            </a:r>
            <a:endParaRPr sz="2400"/>
          </a:p>
          <a:p>
            <a:pPr indent="-381000" lvl="0" marL="914400" rtl="0" algn="l">
              <a:spcBef>
                <a:spcPts val="0"/>
              </a:spcBef>
              <a:spcAft>
                <a:spcPts val="0"/>
              </a:spcAft>
              <a:buSzPts val="2400"/>
              <a:buChar char="●"/>
            </a:pPr>
            <a:r>
              <a:rPr lang="en-US" sz="2400"/>
              <a:t>Entering the wrongly calculated adjustment pulses directly into the interface</a:t>
            </a:r>
            <a:endParaRPr sz="2400"/>
          </a:p>
          <a:p>
            <a:pPr indent="-381000" lvl="0" marL="914400" rtl="0" algn="l">
              <a:spcBef>
                <a:spcPts val="0"/>
              </a:spcBef>
              <a:spcAft>
                <a:spcPts val="0"/>
              </a:spcAft>
              <a:buSzPts val="2400"/>
              <a:buChar char="●"/>
            </a:pPr>
            <a:r>
              <a:rPr lang="en-US" sz="2400"/>
              <a:t>Entering the wrong volume.</a:t>
            </a:r>
            <a:endParaRPr sz="2400"/>
          </a:p>
          <a:p>
            <a:pPr indent="-381000" lvl="0" marL="914400" rtl="0" algn="l">
              <a:spcBef>
                <a:spcPts val="0"/>
              </a:spcBef>
              <a:spcAft>
                <a:spcPts val="0"/>
              </a:spcAft>
              <a:buSzPts val="2400"/>
              <a:buChar char="●"/>
            </a:pPr>
            <a:r>
              <a:rPr lang="en-US" sz="2400"/>
              <a:t>Failure to properly validate a pulse adjustment.</a:t>
            </a:r>
            <a:endParaRPr sz="2400"/>
          </a:p>
          <a:p>
            <a:pPr indent="-381000" lvl="0" marL="457200" rtl="0" algn="l">
              <a:spcBef>
                <a:spcPts val="0"/>
              </a:spcBef>
              <a:spcAft>
                <a:spcPts val="0"/>
              </a:spcAft>
              <a:buSzPts val="2400"/>
              <a:buChar char="●"/>
            </a:pPr>
            <a:r>
              <a:rPr lang="en-US" sz="2400"/>
              <a:t>Feedback from the calibration technicians was that occasionally, they get a different</a:t>
            </a:r>
            <a:r>
              <a:rPr lang="en-US" sz="2400"/>
              <a:t> dispense volume when dispensing via the calibration interface and when dispensing via the customer interface.</a:t>
            </a:r>
            <a:r>
              <a:rPr lang="en-US" sz="2400"/>
              <a:t> </a:t>
            </a:r>
            <a:br>
              <a:rPr lang="en-US" sz="2400"/>
            </a:br>
            <a:r>
              <a:rPr lang="en-US" sz="2400"/>
              <a:t>This however improves by the second or third dispense. </a:t>
            </a:r>
            <a:endParaRPr sz="2400"/>
          </a:p>
          <a:p>
            <a:pPr indent="-381000" lvl="0" marL="457200" rtl="0" algn="l">
              <a:spcBef>
                <a:spcPts val="0"/>
              </a:spcBef>
              <a:spcAft>
                <a:spcPts val="0"/>
              </a:spcAft>
              <a:buSzPts val="2400"/>
              <a:buChar char="●"/>
            </a:pPr>
            <a:r>
              <a:rPr lang="en-US" sz="2400"/>
              <a:t>Re-calibrations and dispense accuracies done during W&amp;M sealing are undocumented</a:t>
            </a:r>
            <a:endParaRPr sz="2400"/>
          </a:p>
        </p:txBody>
      </p:sp>
      <p:sp>
        <p:nvSpPr>
          <p:cNvPr id="253" name="Google Shape;253;p29"/>
          <p:cNvSpPr txBox="1"/>
          <p:nvPr>
            <p:ph idx="1" type="subTitle"/>
          </p:nvPr>
        </p:nvSpPr>
        <p:spPr>
          <a:xfrm>
            <a:off x="148450" y="6105961"/>
            <a:ext cx="4198200" cy="303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sz="1200"/>
              <a:t>NB: </a:t>
            </a:r>
            <a:r>
              <a:rPr lang="en-US" sz="1200"/>
              <a:t>Data source - DB and KP Calibration Reports</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type="title"/>
          </p:nvPr>
        </p:nvSpPr>
        <p:spPr>
          <a:xfrm>
            <a:off x="1200150" y="91450"/>
            <a:ext cx="107868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Under Investigation: Sealing at Volumes Close to MPE Limits</a:t>
            </a:r>
            <a:endParaRPr/>
          </a:p>
        </p:txBody>
      </p:sp>
      <p:sp>
        <p:nvSpPr>
          <p:cNvPr id="260" name="Google Shape;260;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1" name="Google Shape;261;p30"/>
          <p:cNvSpPr txBox="1"/>
          <p:nvPr>
            <p:ph idx="1" type="subTitle"/>
          </p:nvPr>
        </p:nvSpPr>
        <p:spPr>
          <a:xfrm>
            <a:off x="148450" y="6105961"/>
            <a:ext cx="4198200" cy="303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sz="1200"/>
              <a:t>NB: </a:t>
            </a:r>
            <a:r>
              <a:rPr lang="en-US" sz="1200"/>
              <a:t>Data source - DB and KP Calibration Reports</a:t>
            </a:r>
            <a:endParaRPr sz="1200"/>
          </a:p>
        </p:txBody>
      </p:sp>
      <p:graphicFrame>
        <p:nvGraphicFramePr>
          <p:cNvPr id="262" name="Google Shape;262;p30"/>
          <p:cNvGraphicFramePr/>
          <p:nvPr/>
        </p:nvGraphicFramePr>
        <p:xfrm>
          <a:off x="613375" y="2510200"/>
          <a:ext cx="3000000" cy="3000000"/>
        </p:xfrm>
        <a:graphic>
          <a:graphicData uri="http://schemas.openxmlformats.org/drawingml/2006/table">
            <a:tbl>
              <a:tblPr>
                <a:noFill/>
                <a:tableStyleId>{A85251AE-E033-49CA-B79B-960B74820C9A}</a:tableStyleId>
              </a:tblPr>
              <a:tblGrid>
                <a:gridCol w="1072725"/>
                <a:gridCol w="622175"/>
                <a:gridCol w="943975"/>
                <a:gridCol w="1072725"/>
                <a:gridCol w="1072725"/>
              </a:tblGrid>
              <a:tr h="831025">
                <a:tc>
                  <a:txBody>
                    <a:bodyPr/>
                    <a:lstStyle/>
                    <a:p>
                      <a:pPr indent="0" lvl="0" marL="0" rtl="0" algn="ctr">
                        <a:lnSpc>
                          <a:spcPct val="115000"/>
                        </a:lnSpc>
                        <a:spcBef>
                          <a:spcPts val="0"/>
                        </a:spcBef>
                        <a:spcAft>
                          <a:spcPts val="0"/>
                        </a:spcAft>
                        <a:buNone/>
                      </a:pPr>
                      <a:r>
                        <a:rPr b="1" lang="en-US" sz="1000"/>
                        <a:t>KP S.No</a:t>
                      </a:r>
                      <a:endParaRPr b="1"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000"/>
                        <a:t>Average @ 300ml ±08</a:t>
                      </a:r>
                      <a:endParaRPr b="1"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000"/>
                        <a:t>Average @ 500ml ±10</a:t>
                      </a:r>
                      <a:endParaRPr b="1"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000"/>
                        <a:t>Average @ 1000ml ±20</a:t>
                      </a:r>
                      <a:endParaRPr b="1"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000"/>
                        <a:t>Average @ 2000ml ±20</a:t>
                      </a:r>
                      <a:endParaRPr b="1"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FF0000"/>
                      </a:solidFill>
                      <a:prstDash val="solid"/>
                      <a:round/>
                      <a:headEnd len="sm" w="sm" type="none"/>
                      <a:tailEnd len="sm" w="sm" type="none"/>
                    </a:lnB>
                    <a:solidFill>
                      <a:srgbClr val="B7E1CD"/>
                    </a:solidFill>
                  </a:tcPr>
                </a:tc>
              </a:tr>
              <a:tr h="240575">
                <a:tc>
                  <a:txBody>
                    <a:bodyPr/>
                    <a:lstStyle/>
                    <a:p>
                      <a:pPr indent="0" lvl="0" marL="0" rtl="0" algn="l">
                        <a:lnSpc>
                          <a:spcPct val="115000"/>
                        </a:lnSpc>
                        <a:spcBef>
                          <a:spcPts val="0"/>
                        </a:spcBef>
                        <a:spcAft>
                          <a:spcPts val="0"/>
                        </a:spcAft>
                        <a:buNone/>
                      </a:pPr>
                      <a:r>
                        <a:rPr lang="en-US" sz="1000"/>
                        <a:t>KP-0420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510</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1012</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2018</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240575">
                <a:tc>
                  <a:txBody>
                    <a:bodyPr/>
                    <a:lstStyle/>
                    <a:p>
                      <a:pPr indent="0" lvl="0" marL="0" rtl="0" algn="l">
                        <a:lnSpc>
                          <a:spcPct val="115000"/>
                        </a:lnSpc>
                        <a:spcBef>
                          <a:spcPts val="0"/>
                        </a:spcBef>
                        <a:spcAft>
                          <a:spcPts val="0"/>
                        </a:spcAft>
                        <a:buNone/>
                      </a:pPr>
                      <a:r>
                        <a:rPr lang="en-US" sz="1000"/>
                        <a:t>KP-0418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2008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CCCCCC"/>
                      </a:solidFill>
                      <a:prstDash val="solid"/>
                      <a:round/>
                      <a:headEnd len="sm" w="sm" type="none"/>
                      <a:tailEnd len="sm" w="sm" type="none"/>
                    </a:lnB>
                  </a:tcPr>
                </a:tc>
              </a:tr>
              <a:tr h="240575">
                <a:tc>
                  <a:txBody>
                    <a:bodyPr/>
                    <a:lstStyle/>
                    <a:p>
                      <a:pPr indent="0" lvl="0" marL="0" rtl="0" algn="l">
                        <a:lnSpc>
                          <a:spcPct val="115000"/>
                        </a:lnSpc>
                        <a:spcBef>
                          <a:spcPts val="0"/>
                        </a:spcBef>
                        <a:spcAft>
                          <a:spcPts val="0"/>
                        </a:spcAft>
                        <a:buNone/>
                      </a:pPr>
                      <a:r>
                        <a:rPr lang="en-US" sz="1000"/>
                        <a:t>KP-0436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305</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500</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0575">
                <a:tc>
                  <a:txBody>
                    <a:bodyPr/>
                    <a:lstStyle/>
                    <a:p>
                      <a:pPr indent="0" lvl="0" marL="0" rtl="0" algn="l">
                        <a:lnSpc>
                          <a:spcPct val="115000"/>
                        </a:lnSpc>
                        <a:spcBef>
                          <a:spcPts val="0"/>
                        </a:spcBef>
                        <a:spcAft>
                          <a:spcPts val="0"/>
                        </a:spcAft>
                        <a:buNone/>
                      </a:pPr>
                      <a:r>
                        <a:rPr lang="en-US" sz="1000"/>
                        <a:t>KP-0413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305</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506</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1004</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40575">
                <a:tc>
                  <a:txBody>
                    <a:bodyPr/>
                    <a:lstStyle/>
                    <a:p>
                      <a:pPr indent="0" lvl="0" marL="0" rtl="0" algn="l">
                        <a:lnSpc>
                          <a:spcPct val="115000"/>
                        </a:lnSpc>
                        <a:spcBef>
                          <a:spcPts val="0"/>
                        </a:spcBef>
                        <a:spcAft>
                          <a:spcPts val="0"/>
                        </a:spcAft>
                        <a:buNone/>
                      </a:pPr>
                      <a:r>
                        <a:rPr lang="en-US" sz="1000"/>
                        <a:t>KP-0434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2004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0000"/>
                      </a:solidFill>
                      <a:prstDash val="solid"/>
                      <a:round/>
                      <a:headEnd len="sm" w="sm" type="none"/>
                      <a:tailEnd len="sm" w="sm" type="none"/>
                    </a:lnB>
                  </a:tcPr>
                </a:tc>
              </a:tr>
              <a:tr h="240575">
                <a:tc>
                  <a:txBody>
                    <a:bodyPr/>
                    <a:lstStyle/>
                    <a:p>
                      <a:pPr indent="0" lvl="0" marL="0" rtl="0" algn="l">
                        <a:lnSpc>
                          <a:spcPct val="115000"/>
                        </a:lnSpc>
                        <a:spcBef>
                          <a:spcPts val="0"/>
                        </a:spcBef>
                        <a:spcAft>
                          <a:spcPts val="0"/>
                        </a:spcAft>
                        <a:buNone/>
                      </a:pPr>
                      <a:r>
                        <a:rPr lang="en-US" sz="1000"/>
                        <a:t>KP-0820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1009</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2015</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r h="240575">
                <a:tc>
                  <a:txBody>
                    <a:bodyPr/>
                    <a:lstStyle/>
                    <a:p>
                      <a:pPr indent="0" lvl="0" marL="0" rtl="0" algn="l">
                        <a:lnSpc>
                          <a:spcPct val="115000"/>
                        </a:lnSpc>
                        <a:spcBef>
                          <a:spcPts val="0"/>
                        </a:spcBef>
                        <a:spcAft>
                          <a:spcPts val="0"/>
                        </a:spcAft>
                        <a:buNone/>
                      </a:pPr>
                      <a:r>
                        <a:rPr lang="en-US" sz="1000"/>
                        <a:t>KP-0208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307</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506</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1005</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2018</a:t>
                      </a:r>
                      <a:endParaRPr sz="1000"/>
                    </a:p>
                  </a:txBody>
                  <a:tcPr marT="19050" marB="19050" marR="28575" marL="28575" anchor="b">
                    <a:lnL cap="flat" cmpd="sng" w="9525">
                      <a:solidFill>
                        <a:srgbClr val="FF0000"/>
                      </a:solidFill>
                      <a:prstDash val="solid"/>
                      <a:round/>
                      <a:headEnd len="sm" w="sm" type="none"/>
                      <a:tailEnd len="sm" w="sm" type="none"/>
                    </a:lnL>
                    <a:lnR cap="flat" cmpd="sng" w="9525">
                      <a:solidFill>
                        <a:srgbClr val="FF0000"/>
                      </a:solidFill>
                      <a:prstDash val="solid"/>
                      <a:round/>
                      <a:headEnd len="sm" w="sm" type="none"/>
                      <a:tailEnd len="sm" w="sm" type="none"/>
                    </a:lnR>
                    <a:lnT cap="flat" cmpd="sng" w="9525">
                      <a:solidFill>
                        <a:srgbClr val="FF0000"/>
                      </a:solidFill>
                      <a:prstDash val="solid"/>
                      <a:round/>
                      <a:headEnd len="sm" w="sm" type="none"/>
                      <a:tailEnd len="sm" w="sm" type="none"/>
                    </a:lnT>
                    <a:lnB cap="flat" cmpd="sng" w="9525">
                      <a:solidFill>
                        <a:srgbClr val="FF0000"/>
                      </a:solidFill>
                      <a:prstDash val="solid"/>
                      <a:round/>
                      <a:headEnd len="sm" w="sm" type="none"/>
                      <a:tailEnd len="sm" w="sm" type="none"/>
                    </a:lnB>
                  </a:tcPr>
                </a:tc>
              </a:tr>
            </a:tbl>
          </a:graphicData>
        </a:graphic>
      </p:graphicFrame>
      <p:sp>
        <p:nvSpPr>
          <p:cNvPr id="263" name="Google Shape;263;p30"/>
          <p:cNvSpPr txBox="1"/>
          <p:nvPr>
            <p:ph idx="1" type="subTitle"/>
          </p:nvPr>
        </p:nvSpPr>
        <p:spPr>
          <a:xfrm>
            <a:off x="5760875" y="2247725"/>
            <a:ext cx="5910300" cy="3594300"/>
          </a:xfrm>
          <a:prstGeom prst="rect">
            <a:avLst/>
          </a:prstGeom>
        </p:spPr>
        <p:txBody>
          <a:bodyPr anchorCtr="0" anchor="t" bIns="91425" lIns="91425" spcFirstLastPara="1" rIns="91425" wrap="square" tIns="0">
            <a:noAutofit/>
          </a:bodyPr>
          <a:lstStyle/>
          <a:p>
            <a:pPr indent="-381000" lvl="0" marL="457200" rtl="0" algn="l">
              <a:spcBef>
                <a:spcPts val="1000"/>
              </a:spcBef>
              <a:spcAft>
                <a:spcPts val="0"/>
              </a:spcAft>
              <a:buSzPts val="2400"/>
              <a:buChar char="●"/>
            </a:pPr>
            <a:r>
              <a:rPr lang="en-US" sz="2400"/>
              <a:t>Dispense volumes (3 averages) from 7 KPs obtained during the W&amp;M sealing (20th Feb 2020) shows that 4 out of the 7 sealed KP’s have their volumes 0ml to 5ml from the positive MPE’s.</a:t>
            </a:r>
            <a:endParaRPr sz="2400"/>
          </a:p>
          <a:p>
            <a:pPr indent="-381000" lvl="0" marL="457200" rtl="0" algn="l">
              <a:spcBef>
                <a:spcPts val="0"/>
              </a:spcBef>
              <a:spcAft>
                <a:spcPts val="0"/>
              </a:spcAft>
              <a:buSzPts val="2400"/>
              <a:buChar char="●"/>
            </a:pPr>
            <a:r>
              <a:rPr lang="en-US" sz="2400"/>
              <a:t>2 of the 4 KP’s above have their volumes 1ml to 2ml from the positive MPE’s.</a:t>
            </a:r>
            <a:endParaRPr sz="2400"/>
          </a:p>
        </p:txBody>
      </p:sp>
      <p:sp>
        <p:nvSpPr>
          <p:cNvPr id="264" name="Google Shape;264;p30"/>
          <p:cNvSpPr txBox="1"/>
          <p:nvPr/>
        </p:nvSpPr>
        <p:spPr>
          <a:xfrm>
            <a:off x="148450" y="1013275"/>
            <a:ext cx="11721000" cy="1359000"/>
          </a:xfrm>
          <a:prstGeom prst="rect">
            <a:avLst/>
          </a:prstGeom>
          <a:noFill/>
          <a:ln>
            <a:noFill/>
          </a:ln>
        </p:spPr>
        <p:txBody>
          <a:bodyPr anchorCtr="0" anchor="t" bIns="91425" lIns="91425" spcFirstLastPara="1" rIns="91425" wrap="square" tIns="91425">
            <a:noAutofit/>
          </a:bodyPr>
          <a:lstStyle/>
          <a:p>
            <a:pPr indent="-406400" lvl="0" marL="457200" rtl="0" algn="l">
              <a:lnSpc>
                <a:spcPct val="120000"/>
              </a:lnSpc>
              <a:spcBef>
                <a:spcPts val="1000"/>
              </a:spcBef>
              <a:spcAft>
                <a:spcPts val="0"/>
              </a:spcAft>
              <a:buClr>
                <a:schemeClr val="dk1"/>
              </a:buClr>
              <a:buSzPts val="2800"/>
              <a:buFont typeface="Nunito SemiBold"/>
              <a:buChar char="●"/>
            </a:pPr>
            <a:r>
              <a:rPr lang="en-US" sz="2800">
                <a:solidFill>
                  <a:schemeClr val="dk1"/>
                </a:solidFill>
                <a:latin typeface="Nunito"/>
                <a:ea typeface="Nunito"/>
                <a:cs typeface="Nunito"/>
                <a:sym typeface="Nunito"/>
              </a:rPr>
              <a:t>Introduced capturing dispensed volumes during W&amp;M sealing via the calibration mobile app for data traceability and continuity.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Conclusions</a:t>
            </a:r>
            <a:endParaRPr/>
          </a:p>
        </p:txBody>
      </p:sp>
      <p:sp>
        <p:nvSpPr>
          <p:cNvPr id="271" name="Google Shape;271;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2" name="Google Shape;272;p31"/>
          <p:cNvSpPr txBox="1"/>
          <p:nvPr>
            <p:ph idx="1" type="subTitle"/>
          </p:nvPr>
        </p:nvSpPr>
        <p:spPr>
          <a:xfrm>
            <a:off x="460250" y="982500"/>
            <a:ext cx="10786800" cy="5318700"/>
          </a:xfrm>
          <a:prstGeom prst="rect">
            <a:avLst/>
          </a:prstGeom>
        </p:spPr>
        <p:txBody>
          <a:bodyPr anchorCtr="0" anchor="t" bIns="91425" lIns="91425" spcFirstLastPara="1" rIns="91425" wrap="square" tIns="0">
            <a:noAutofit/>
          </a:bodyPr>
          <a:lstStyle/>
          <a:p>
            <a:pPr indent="0" lvl="0" marL="0" rtl="0" algn="l">
              <a:spcBef>
                <a:spcPts val="1000"/>
              </a:spcBef>
              <a:spcAft>
                <a:spcPts val="0"/>
              </a:spcAft>
              <a:buNone/>
            </a:pPr>
            <a:r>
              <a:rPr lang="en-US" sz="2400"/>
              <a:t>The following can be concluded from the investigations and findings..</a:t>
            </a:r>
            <a:endParaRPr sz="2400"/>
          </a:p>
          <a:p>
            <a:pPr indent="-381000" lvl="0" marL="457200" rtl="0" algn="l">
              <a:spcBef>
                <a:spcPts val="1000"/>
              </a:spcBef>
              <a:spcAft>
                <a:spcPts val="0"/>
              </a:spcAft>
              <a:buSzPts val="2400"/>
              <a:buAutoNum type="arabicPeriod"/>
            </a:pPr>
            <a:r>
              <a:rPr lang="en-US" sz="2400"/>
              <a:t>In some instances when the KP is found to be under dispensing during a W&amp;M sealing exercise, the KP is re-calibrated and validated before sealing. The under dispenses were not document but this has since been rectified via the app used. Such adjustments do not directly translate to over dispense failures. </a:t>
            </a:r>
            <a:endParaRPr sz="2400"/>
          </a:p>
          <a:p>
            <a:pPr indent="-381000" lvl="0" marL="457200" rtl="0" algn="l">
              <a:spcBef>
                <a:spcPts val="0"/>
              </a:spcBef>
              <a:spcAft>
                <a:spcPts val="0"/>
              </a:spcAft>
              <a:buSzPts val="2400"/>
              <a:buAutoNum type="arabicPeriod"/>
            </a:pPr>
            <a:r>
              <a:rPr lang="en-US" sz="2400"/>
              <a:t>During W&amp;M sealing, it’s likely that KP’s are being sealed with their dispense volumes 1ml to 5ml from the positive MPE, increasing the risk of exceeding MPE (over dispensing) during subsequent verifications. </a:t>
            </a:r>
            <a:endParaRPr sz="2400"/>
          </a:p>
          <a:p>
            <a:pPr indent="-381000" lvl="0" marL="457200" rtl="0" algn="l">
              <a:spcBef>
                <a:spcPts val="0"/>
              </a:spcBef>
              <a:spcAft>
                <a:spcPts val="0"/>
              </a:spcAft>
              <a:buSzPts val="2400"/>
              <a:buAutoNum type="arabicPeriod"/>
            </a:pPr>
            <a:r>
              <a:rPr lang="en-US" sz="2400"/>
              <a:t>Deviation from the calibration procedure is likely to occur at some instances though this is hard to validate.</a:t>
            </a:r>
            <a:endParaRPr sz="2400"/>
          </a:p>
        </p:txBody>
      </p:sp>
      <p:sp>
        <p:nvSpPr>
          <p:cNvPr id="273" name="Google Shape;273;p31"/>
          <p:cNvSpPr txBox="1"/>
          <p:nvPr>
            <p:ph idx="1" type="subTitle"/>
          </p:nvPr>
        </p:nvSpPr>
        <p:spPr>
          <a:xfrm>
            <a:off x="148450" y="6105961"/>
            <a:ext cx="4198200" cy="3036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sz="1200"/>
              <a:t>NB: </a:t>
            </a:r>
            <a:r>
              <a:rPr lang="en-US" sz="1200"/>
              <a:t>Data source - DB and KP Calibration Reports</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Actions Taken </a:t>
            </a:r>
            <a:endParaRPr/>
          </a:p>
        </p:txBody>
      </p:sp>
      <p:sp>
        <p:nvSpPr>
          <p:cNvPr id="280" name="Google Shape;280;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1" name="Google Shape;281;p32"/>
          <p:cNvSpPr txBox="1"/>
          <p:nvPr>
            <p:ph idx="1" type="subTitle"/>
          </p:nvPr>
        </p:nvSpPr>
        <p:spPr>
          <a:xfrm>
            <a:off x="609850" y="1159725"/>
            <a:ext cx="10637100" cy="2705700"/>
          </a:xfrm>
          <a:prstGeom prst="rect">
            <a:avLst/>
          </a:prstGeom>
        </p:spPr>
        <p:txBody>
          <a:bodyPr anchorCtr="0" anchor="t" bIns="91425" lIns="0" spcFirstLastPara="1" rIns="91425" wrap="square" tIns="0">
            <a:noAutofit/>
          </a:bodyPr>
          <a:lstStyle/>
          <a:p>
            <a:pPr indent="-406400" lvl="0" marL="457200" rtl="0" algn="l">
              <a:spcBef>
                <a:spcPts val="1000"/>
              </a:spcBef>
              <a:spcAft>
                <a:spcPts val="0"/>
              </a:spcAft>
              <a:buSzPts val="2800"/>
              <a:buChar char="●"/>
            </a:pPr>
            <a:r>
              <a:rPr lang="en-US"/>
              <a:t>Calibration report updated to capture instances leading to re-calibration to close data continuity gap.</a:t>
            </a:r>
            <a:endParaRPr/>
          </a:p>
          <a:p>
            <a:pPr indent="-406400" lvl="0" marL="457200" rtl="0" algn="l">
              <a:spcBef>
                <a:spcPts val="0"/>
              </a:spcBef>
              <a:spcAft>
                <a:spcPts val="0"/>
              </a:spcAft>
              <a:buSzPts val="2800"/>
              <a:buChar char="●"/>
            </a:pPr>
            <a:r>
              <a:rPr lang="en-US"/>
              <a:t>KP calibration procedure updated and retrained the calibration technicians.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Recommendations</a:t>
            </a:r>
            <a:endParaRPr/>
          </a:p>
        </p:txBody>
      </p:sp>
      <p:sp>
        <p:nvSpPr>
          <p:cNvPr id="288" name="Google Shape;288;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9" name="Google Shape;289;p33"/>
          <p:cNvSpPr txBox="1"/>
          <p:nvPr>
            <p:ph idx="1" type="subTitle"/>
          </p:nvPr>
        </p:nvSpPr>
        <p:spPr>
          <a:xfrm>
            <a:off x="490650" y="1036925"/>
            <a:ext cx="11210700" cy="5164500"/>
          </a:xfrm>
          <a:prstGeom prst="rect">
            <a:avLst/>
          </a:prstGeom>
        </p:spPr>
        <p:txBody>
          <a:bodyPr anchorCtr="0" anchor="t" bIns="91425" lIns="0" spcFirstLastPara="1" rIns="91425" wrap="square" tIns="0">
            <a:noAutofit/>
          </a:bodyPr>
          <a:lstStyle/>
          <a:p>
            <a:pPr indent="-406400" lvl="0" marL="457200" rtl="0" algn="l">
              <a:spcBef>
                <a:spcPts val="1000"/>
              </a:spcBef>
              <a:spcAft>
                <a:spcPts val="0"/>
              </a:spcAft>
              <a:buSzPts val="2800"/>
              <a:buChar char="●"/>
            </a:pPr>
            <a:r>
              <a:rPr lang="en-US"/>
              <a:t>Conduct Measurement System Analysis (MSA) on all calibration technicians.</a:t>
            </a:r>
            <a:endParaRPr/>
          </a:p>
          <a:p>
            <a:pPr indent="-406400" lvl="0" marL="457200" rtl="0" algn="l">
              <a:spcBef>
                <a:spcPts val="0"/>
              </a:spcBef>
              <a:spcAft>
                <a:spcPts val="0"/>
              </a:spcAft>
              <a:buSzPts val="2800"/>
              <a:buChar char="●"/>
            </a:pPr>
            <a:r>
              <a:rPr lang="en-US"/>
              <a:t>Re-evaluate the number of dispenses to calibrate and internally validate a KP</a:t>
            </a:r>
            <a:r>
              <a:rPr lang="en-US"/>
              <a:t>.</a:t>
            </a:r>
            <a:endParaRPr/>
          </a:p>
          <a:p>
            <a:pPr indent="-406400" lvl="0" marL="457200" rtl="0" algn="l">
              <a:spcBef>
                <a:spcPts val="0"/>
              </a:spcBef>
              <a:spcAft>
                <a:spcPts val="0"/>
              </a:spcAft>
              <a:buSzPts val="2800"/>
              <a:buChar char="●"/>
            </a:pPr>
            <a:r>
              <a:rPr lang="en-US"/>
              <a:t>Conduct random verification on recently sealed KPs (one week after sealing) as well as KPs recalibrated recently during the 3 month verification. This will help identify any shifts in dispense accuracy or performance. -</a:t>
            </a:r>
            <a:r>
              <a:rPr lang="en-US"/>
              <a:t> </a:t>
            </a:r>
            <a:r>
              <a:rPr b="1" lang="en-US"/>
              <a:t>Done</a:t>
            </a:r>
            <a:r>
              <a:rPr lang="en-US"/>
              <a:t> </a:t>
            </a:r>
            <a:r>
              <a:rPr lang="en-US" u="sng">
                <a:solidFill>
                  <a:schemeClr val="hlink"/>
                </a:solidFill>
                <a:hlinkClick action="ppaction://hlinksldjump" r:id="rId4"/>
              </a:rPr>
              <a:t>slide 16</a:t>
            </a:r>
            <a:endParaRPr/>
          </a:p>
          <a:p>
            <a:pPr indent="-406400" lvl="0" marL="457200" rtl="0" algn="l">
              <a:spcBef>
                <a:spcPts val="0"/>
              </a:spcBef>
              <a:spcAft>
                <a:spcPts val="0"/>
              </a:spcAft>
              <a:buSzPts val="2800"/>
              <a:buChar char="●"/>
            </a:pPr>
            <a:r>
              <a:rPr lang="en-US"/>
              <a:t>Design and construct a wooden platform for use leveling the measuring cylinders before reading the volume level.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Action Follow up</a:t>
            </a:r>
            <a:endParaRPr/>
          </a:p>
        </p:txBody>
      </p:sp>
      <p:sp>
        <p:nvSpPr>
          <p:cNvPr id="296" name="Google Shape;296;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97" name="Google Shape;297;p34"/>
          <p:cNvGraphicFramePr/>
          <p:nvPr/>
        </p:nvGraphicFramePr>
        <p:xfrm>
          <a:off x="432325" y="1724275"/>
          <a:ext cx="3000000" cy="3000000"/>
        </p:xfrm>
        <a:graphic>
          <a:graphicData uri="http://schemas.openxmlformats.org/drawingml/2006/table">
            <a:tbl>
              <a:tblPr>
                <a:noFill/>
                <a:tableStyleId>{A85251AE-E033-49CA-B79B-960B74820C9A}</a:tableStyleId>
              </a:tblPr>
              <a:tblGrid>
                <a:gridCol w="952500"/>
                <a:gridCol w="952500"/>
                <a:gridCol w="952500"/>
                <a:gridCol w="952500"/>
                <a:gridCol w="952500"/>
                <a:gridCol w="657225"/>
                <a:gridCol w="704850"/>
                <a:gridCol w="647700"/>
                <a:gridCol w="628650"/>
                <a:gridCol w="1333500"/>
                <a:gridCol w="1550550"/>
              </a:tblGrid>
              <a:tr h="381000">
                <a:tc>
                  <a:txBody>
                    <a:bodyPr/>
                    <a:lstStyle/>
                    <a:p>
                      <a:pPr indent="0" lvl="0" marL="0" rtl="0" algn="ctr">
                        <a:lnSpc>
                          <a:spcPct val="115000"/>
                        </a:lnSpc>
                        <a:spcBef>
                          <a:spcPts val="0"/>
                        </a:spcBef>
                        <a:spcAft>
                          <a:spcPts val="0"/>
                        </a:spcAft>
                        <a:buNone/>
                      </a:pPr>
                      <a:r>
                        <a:rPr b="1" lang="en-US" sz="1000"/>
                        <a:t>KP Serial (KP-0XXX)</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000"/>
                        <a:t>Average @ 300ml ±08</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000"/>
                        <a:t>Average @ 500ml ±10</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000"/>
                        <a:t>Average @ 1000ml ±20</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000"/>
                        <a:t>Average @ 2000ml ±20</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US" sz="1100">
                          <a:latin typeface="Calibri"/>
                          <a:ea typeface="Calibri"/>
                          <a:cs typeface="Calibri"/>
                          <a:sym typeface="Calibri"/>
                        </a:rPr>
                        <a:t>Error in 300ml</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100">
                          <a:latin typeface="Calibri"/>
                          <a:ea typeface="Calibri"/>
                          <a:cs typeface="Calibri"/>
                          <a:sym typeface="Calibri"/>
                        </a:rPr>
                        <a:t>Error in 500ml</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100">
                          <a:latin typeface="Calibri"/>
                          <a:ea typeface="Calibri"/>
                          <a:cs typeface="Calibri"/>
                          <a:sym typeface="Calibri"/>
                        </a:rPr>
                        <a:t>Error in 1000ml</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100">
                          <a:latin typeface="Calibri"/>
                          <a:ea typeface="Calibri"/>
                          <a:cs typeface="Calibri"/>
                          <a:sym typeface="Calibri"/>
                        </a:rPr>
                        <a:t>Error in 2000ml</a:t>
                      </a:r>
                      <a:endParaRPr b="1" sz="1100">
                        <a:latin typeface="Calibri"/>
                        <a:ea typeface="Calibri"/>
                        <a:cs typeface="Calibri"/>
                        <a:sym typeface="Calibri"/>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Data Source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Reason for Selection</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99999"/>
                      </a:solidFill>
                      <a:prstDash val="solid"/>
                      <a:round/>
                      <a:headEnd len="sm" w="sm" type="none"/>
                      <a:tailEnd len="sm" w="sm" type="none"/>
                    </a:lnB>
                  </a:tcPr>
                </a:tc>
              </a:tr>
              <a:tr h="200025">
                <a:tc rowSpan="2">
                  <a:txBody>
                    <a:bodyPr/>
                    <a:lstStyle/>
                    <a:p>
                      <a:pPr indent="0" lvl="0" marL="0" rtl="0" algn="l">
                        <a:lnSpc>
                          <a:spcPct val="115000"/>
                        </a:lnSpc>
                        <a:spcBef>
                          <a:spcPts val="0"/>
                        </a:spcBef>
                        <a:spcAft>
                          <a:spcPts val="0"/>
                        </a:spcAft>
                        <a:buNone/>
                      </a:pPr>
                      <a:r>
                        <a:rPr b="1" lang="en-US" sz="1000"/>
                        <a:t>KP-0184</a:t>
                      </a:r>
                      <a:endParaRPr b="1"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lang="en-US" sz="1000"/>
                        <a:t>Failed W&amp;M, was re-calibrated</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9550">
                <a:tc vMerge="1"/>
                <a:tc>
                  <a:txBody>
                    <a:bodyPr/>
                    <a:lstStyle/>
                    <a:p>
                      <a:pPr indent="0" lvl="0" marL="0" rtl="0" algn="ctr">
                        <a:lnSpc>
                          <a:spcPct val="115000"/>
                        </a:lnSpc>
                        <a:spcBef>
                          <a:spcPts val="0"/>
                        </a:spcBef>
                        <a:spcAft>
                          <a:spcPts val="0"/>
                        </a:spcAft>
                        <a:buNone/>
                      </a:pPr>
                      <a:r>
                        <a:rPr lang="en-US" sz="1000"/>
                        <a:t>300.3</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503.1</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998.5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2003.3</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0.10%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0.62%</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-0.15%</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0.16%</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Revalidation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r>
              <a:tr h="209550">
                <a:tc rowSpan="2">
                  <a:txBody>
                    <a:bodyPr/>
                    <a:lstStyle/>
                    <a:p>
                      <a:pPr indent="0" lvl="0" marL="0" rtl="0" algn="l">
                        <a:lnSpc>
                          <a:spcPct val="115000"/>
                        </a:lnSpc>
                        <a:spcBef>
                          <a:spcPts val="0"/>
                        </a:spcBef>
                        <a:spcAft>
                          <a:spcPts val="0"/>
                        </a:spcAft>
                        <a:buNone/>
                      </a:pPr>
                      <a:r>
                        <a:rPr b="1" lang="en-US" sz="1000"/>
                        <a:t>KP-0087</a:t>
                      </a:r>
                      <a:endParaRPr b="1"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2002</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0.00%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0.00%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0.10%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Recalibration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lang="en-US" sz="1000"/>
                        <a:t>Failed W&amp;M, was re-calibrated</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9550">
                <a:tc vMerge="1"/>
                <a:tc>
                  <a:txBody>
                    <a:bodyPr/>
                    <a:lstStyle/>
                    <a:p>
                      <a:pPr indent="0" lvl="0" marL="0" rtl="0" algn="ctr">
                        <a:lnSpc>
                          <a:spcPct val="115000"/>
                        </a:lnSpc>
                        <a:spcBef>
                          <a:spcPts val="0"/>
                        </a:spcBef>
                        <a:spcAft>
                          <a:spcPts val="0"/>
                        </a:spcAft>
                        <a:buNone/>
                      </a:pPr>
                      <a:r>
                        <a:rPr lang="en-US" sz="1000"/>
                        <a:t>301.9</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502.7</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1000.5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2001.9</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0.63%</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0.54%</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0.05%</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0.10%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Revalidation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r>
              <a:tr h="209550">
                <a:tc rowSpan="2">
                  <a:txBody>
                    <a:bodyPr/>
                    <a:lstStyle/>
                    <a:p>
                      <a:pPr indent="0" lvl="0" marL="0" rtl="0" algn="l">
                        <a:lnSpc>
                          <a:spcPct val="115000"/>
                        </a:lnSpc>
                        <a:spcBef>
                          <a:spcPts val="0"/>
                        </a:spcBef>
                        <a:spcAft>
                          <a:spcPts val="0"/>
                        </a:spcAft>
                        <a:buNone/>
                      </a:pPr>
                      <a:r>
                        <a:rPr b="1" lang="en-US" sz="1000"/>
                        <a:t>KP-0432</a:t>
                      </a:r>
                      <a:endParaRPr b="1"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302</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503</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1007</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2018</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0.67%</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0.60%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0.70%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0.90%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Sealing</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lang="en-US" sz="1000"/>
                        <a:t>sealed at 2018ml</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9550">
                <a:tc vMerge="1"/>
                <a:tc>
                  <a:txBody>
                    <a:bodyPr/>
                    <a:lstStyle/>
                    <a:p>
                      <a:pPr indent="0" lvl="0" marL="0" rtl="0" algn="ctr">
                        <a:lnSpc>
                          <a:spcPct val="115000"/>
                        </a:lnSpc>
                        <a:spcBef>
                          <a:spcPts val="0"/>
                        </a:spcBef>
                        <a:spcAft>
                          <a:spcPts val="0"/>
                        </a:spcAft>
                        <a:buNone/>
                      </a:pPr>
                      <a:r>
                        <a:rPr lang="en-US" sz="1000"/>
                        <a:t>300.6</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502.5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1004</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2015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0.20%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0.50%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0.40%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0.75%</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Revalidation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r>
              <a:tr h="209550">
                <a:tc rowSpan="2">
                  <a:txBody>
                    <a:bodyPr/>
                    <a:lstStyle/>
                    <a:p>
                      <a:pPr indent="0" lvl="0" marL="0" rtl="0" algn="l">
                        <a:lnSpc>
                          <a:spcPct val="115000"/>
                        </a:lnSpc>
                        <a:spcBef>
                          <a:spcPts val="0"/>
                        </a:spcBef>
                        <a:spcAft>
                          <a:spcPts val="0"/>
                        </a:spcAft>
                        <a:buNone/>
                      </a:pPr>
                      <a:r>
                        <a:rPr b="1" lang="en-US" sz="1000"/>
                        <a:t>KP-0515</a:t>
                      </a:r>
                      <a:endParaRPr b="1"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301</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501</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1003</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2018</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0.33%</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0.20%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0.30%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0.90%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Sealing</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lang="en-US" sz="1000"/>
                        <a:t>Sealed at 2018ml</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9550">
                <a:tc vMerge="1"/>
                <a:tc>
                  <a:txBody>
                    <a:bodyPr/>
                    <a:lstStyle/>
                    <a:p>
                      <a:pPr indent="0" lvl="0" marL="0" rtl="0" algn="ctr">
                        <a:lnSpc>
                          <a:spcPct val="115000"/>
                        </a:lnSpc>
                        <a:spcBef>
                          <a:spcPts val="0"/>
                        </a:spcBef>
                        <a:spcAft>
                          <a:spcPts val="0"/>
                        </a:spcAft>
                        <a:buNone/>
                      </a:pPr>
                      <a:r>
                        <a:rPr lang="en-US" sz="1000"/>
                        <a:t>301.7</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503.1</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2010.7</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0.57%</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0.62%</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0.00%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0.54%</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Revalidation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r>
              <a:tr h="209550">
                <a:tc rowSpan="2">
                  <a:txBody>
                    <a:bodyPr/>
                    <a:lstStyle/>
                    <a:p>
                      <a:pPr indent="0" lvl="0" marL="0" rtl="0" algn="l">
                        <a:lnSpc>
                          <a:spcPct val="115000"/>
                        </a:lnSpc>
                        <a:spcBef>
                          <a:spcPts val="0"/>
                        </a:spcBef>
                        <a:spcAft>
                          <a:spcPts val="0"/>
                        </a:spcAft>
                        <a:buNone/>
                      </a:pPr>
                      <a:r>
                        <a:rPr b="1" lang="en-US" sz="1000"/>
                        <a:t>KP-0040</a:t>
                      </a:r>
                      <a:endParaRPr b="1"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509</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1014</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2015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1.67%</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1.80%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1.40%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0.75%</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Recalibration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lang="en-US" sz="1000"/>
                        <a:t>Recalibrated during W&amp;M</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9550">
                <a:tc vMerge="1"/>
                <a:tc>
                  <a:txBody>
                    <a:bodyPr/>
                    <a:lstStyle/>
                    <a:p>
                      <a:pPr indent="0" lvl="0" marL="0" rtl="0" algn="ctr">
                        <a:lnSpc>
                          <a:spcPct val="115000"/>
                        </a:lnSpc>
                        <a:spcBef>
                          <a:spcPts val="0"/>
                        </a:spcBef>
                        <a:spcAft>
                          <a:spcPts val="0"/>
                        </a:spcAft>
                        <a:buNone/>
                      </a:pPr>
                      <a:r>
                        <a:rPr lang="en-US" sz="1000"/>
                        <a:t>302.9</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505.5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1001.4</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1986.2</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0.97%</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1.10%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0.14%</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-0.69%</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Revalidation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r>
              <a:tr h="209550">
                <a:tc rowSpan="2">
                  <a:txBody>
                    <a:bodyPr/>
                    <a:lstStyle/>
                    <a:p>
                      <a:pPr indent="0" lvl="0" marL="0" rtl="0" algn="l">
                        <a:lnSpc>
                          <a:spcPct val="115000"/>
                        </a:lnSpc>
                        <a:spcBef>
                          <a:spcPts val="0"/>
                        </a:spcBef>
                        <a:spcAft>
                          <a:spcPts val="0"/>
                        </a:spcAft>
                        <a:buNone/>
                      </a:pPr>
                      <a:r>
                        <a:rPr b="1" lang="en-US" sz="1000"/>
                        <a:t>KP-0396</a:t>
                      </a:r>
                      <a:endParaRPr b="1"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302</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503</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1002</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0.67%</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0.60%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0.20%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0.00%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Recalibration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lang="en-US" sz="1000"/>
                        <a:t>Recalibrated during W&amp;M</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9550">
                <a:tc vMerge="1"/>
                <a:tc>
                  <a:txBody>
                    <a:bodyPr/>
                    <a:lstStyle/>
                    <a:p>
                      <a:pPr indent="0" lvl="0" marL="0" rtl="0" algn="ctr">
                        <a:lnSpc>
                          <a:spcPct val="115000"/>
                        </a:lnSpc>
                        <a:spcBef>
                          <a:spcPts val="0"/>
                        </a:spcBef>
                        <a:spcAft>
                          <a:spcPts val="0"/>
                        </a:spcAft>
                        <a:buNone/>
                      </a:pPr>
                      <a:r>
                        <a:rPr lang="en-US" sz="1000"/>
                        <a:t>302.6</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497.9</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1995.3</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0.87%</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-0.42%</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0.00%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-0.24%</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Revalidation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r>
              <a:tr h="209550">
                <a:tc rowSpan="2">
                  <a:txBody>
                    <a:bodyPr/>
                    <a:lstStyle/>
                    <a:p>
                      <a:pPr indent="0" lvl="0" marL="0" rtl="0" algn="l">
                        <a:lnSpc>
                          <a:spcPct val="115000"/>
                        </a:lnSpc>
                        <a:spcBef>
                          <a:spcPts val="0"/>
                        </a:spcBef>
                        <a:spcAft>
                          <a:spcPts val="0"/>
                        </a:spcAft>
                        <a:buNone/>
                      </a:pPr>
                      <a:r>
                        <a:rPr b="1" lang="en-US" sz="1000"/>
                        <a:t>KP-0371</a:t>
                      </a:r>
                      <a:endParaRPr b="1"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300.5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1996</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0.17%</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0.00%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-0.20%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Recalibration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lang="en-US" sz="1000"/>
                        <a:t>Recalibrated during 3M</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9550">
                <a:tc vMerge="1"/>
                <a:tc>
                  <a:txBody>
                    <a:bodyPr/>
                    <a:lstStyle/>
                    <a:p>
                      <a:pPr indent="0" lvl="0" marL="0" rtl="0" algn="ctr">
                        <a:lnSpc>
                          <a:spcPct val="115000"/>
                        </a:lnSpc>
                        <a:spcBef>
                          <a:spcPts val="0"/>
                        </a:spcBef>
                        <a:spcAft>
                          <a:spcPts val="0"/>
                        </a:spcAft>
                        <a:buNone/>
                      </a:pPr>
                      <a:r>
                        <a:rPr lang="en-US" sz="1000"/>
                        <a:t>298.3</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499.7</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990.4</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1985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-0.57%</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-0.06%</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-0.96%</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-0.75%</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Revalidation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r>
              <a:tr h="209550">
                <a:tc rowSpan="2">
                  <a:txBody>
                    <a:bodyPr/>
                    <a:lstStyle/>
                    <a:p>
                      <a:pPr indent="0" lvl="0" marL="0" rtl="0" algn="l">
                        <a:lnSpc>
                          <a:spcPct val="115000"/>
                        </a:lnSpc>
                        <a:spcBef>
                          <a:spcPts val="0"/>
                        </a:spcBef>
                        <a:spcAft>
                          <a:spcPts val="0"/>
                        </a:spcAft>
                        <a:buNone/>
                      </a:pPr>
                      <a:r>
                        <a:rPr b="1" lang="en-US" sz="1000"/>
                        <a:t>KP-0387</a:t>
                      </a:r>
                      <a:endParaRPr b="1"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301</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1002</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0.33%</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1.00%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0.20%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0.00%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Recalibration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lang="en-US" sz="1000"/>
                        <a:t>Recalibrated during 3M</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9550">
                <a:tc vMerge="1"/>
                <a:tc>
                  <a:txBody>
                    <a:bodyPr/>
                    <a:lstStyle/>
                    <a:p>
                      <a:pPr indent="0" lvl="0" marL="0" rtl="0" algn="ctr">
                        <a:lnSpc>
                          <a:spcPct val="115000"/>
                        </a:lnSpc>
                        <a:spcBef>
                          <a:spcPts val="0"/>
                        </a:spcBef>
                        <a:spcAft>
                          <a:spcPts val="0"/>
                        </a:spcAft>
                        <a:buNone/>
                      </a:pPr>
                      <a:r>
                        <a:rPr lang="en-US" sz="1000"/>
                        <a:t>300.8</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502</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1000.3</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1998.3</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0.27%</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0.40%</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0.03%</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ECEA"/>
                    </a:solidFill>
                  </a:tcPr>
                </a:tc>
                <a:tc>
                  <a:txBody>
                    <a:bodyPr/>
                    <a:lstStyle/>
                    <a:p>
                      <a:pPr indent="0" lvl="0" marL="0" rtl="0" algn="ctr">
                        <a:lnSpc>
                          <a:spcPct val="115000"/>
                        </a:lnSpc>
                        <a:spcBef>
                          <a:spcPts val="0"/>
                        </a:spcBef>
                        <a:spcAft>
                          <a:spcPts val="0"/>
                        </a:spcAft>
                        <a:buNone/>
                      </a:pPr>
                      <a:r>
                        <a:rPr lang="en-US" sz="1100">
                          <a:latin typeface="Calibri"/>
                          <a:ea typeface="Calibri"/>
                          <a:cs typeface="Calibri"/>
                          <a:sym typeface="Calibri"/>
                        </a:rPr>
                        <a:t>-0.09%</a:t>
                      </a:r>
                      <a:endParaRPr sz="1100">
                        <a:latin typeface="Calibri"/>
                        <a:ea typeface="Calibri"/>
                        <a:cs typeface="Calibri"/>
                        <a:sym typeface="Calibri"/>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FF8F8"/>
                    </a:solidFill>
                  </a:tcPr>
                </a:tc>
                <a:tc>
                  <a:txBody>
                    <a:bodyPr/>
                    <a:lstStyle/>
                    <a:p>
                      <a:pPr indent="0" lvl="0" marL="0" rtl="0" algn="ctr">
                        <a:lnSpc>
                          <a:spcPct val="115000"/>
                        </a:lnSpc>
                        <a:spcBef>
                          <a:spcPts val="0"/>
                        </a:spcBef>
                        <a:spcAft>
                          <a:spcPts val="0"/>
                        </a:spcAft>
                        <a:buNone/>
                      </a:pPr>
                      <a:r>
                        <a:rPr lang="en-US" sz="1000"/>
                        <a:t>During Revalidation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vMerge="1"/>
              </a:tr>
            </a:tbl>
          </a:graphicData>
        </a:graphic>
      </p:graphicFrame>
      <p:sp>
        <p:nvSpPr>
          <p:cNvPr id="298" name="Google Shape;298;p34"/>
          <p:cNvSpPr txBox="1"/>
          <p:nvPr>
            <p:ph idx="1" type="subTitle"/>
          </p:nvPr>
        </p:nvSpPr>
        <p:spPr>
          <a:xfrm>
            <a:off x="5604350" y="5869550"/>
            <a:ext cx="5497200" cy="457200"/>
          </a:xfrm>
          <a:prstGeom prst="rect">
            <a:avLst/>
          </a:prstGeom>
        </p:spPr>
        <p:txBody>
          <a:bodyPr anchorCtr="0" anchor="t" bIns="91425" lIns="0" spcFirstLastPara="1" rIns="91425" wrap="square" tIns="0">
            <a:noAutofit/>
          </a:bodyPr>
          <a:lstStyle/>
          <a:p>
            <a:pPr indent="0" lvl="0" marL="457200" rtl="0" algn="l">
              <a:spcBef>
                <a:spcPts val="1000"/>
              </a:spcBef>
              <a:spcAft>
                <a:spcPts val="0"/>
              </a:spcAft>
              <a:buNone/>
            </a:pPr>
            <a:r>
              <a:rPr lang="en-US" sz="1800"/>
              <a:t>All KPs are dispensing within the required MPEs</a:t>
            </a:r>
            <a:endParaRPr sz="1800"/>
          </a:p>
        </p:txBody>
      </p:sp>
      <p:sp>
        <p:nvSpPr>
          <p:cNvPr id="299" name="Google Shape;299;p34"/>
          <p:cNvSpPr txBox="1"/>
          <p:nvPr>
            <p:ph idx="1" type="subTitle"/>
          </p:nvPr>
        </p:nvSpPr>
        <p:spPr>
          <a:xfrm>
            <a:off x="432325" y="1032225"/>
            <a:ext cx="5559600" cy="528900"/>
          </a:xfrm>
          <a:prstGeom prst="rect">
            <a:avLst/>
          </a:prstGeom>
        </p:spPr>
        <p:txBody>
          <a:bodyPr anchorCtr="0" anchor="t" bIns="91425" lIns="0" spcFirstLastPara="1" rIns="91425" wrap="square" tIns="0">
            <a:noAutofit/>
          </a:bodyPr>
          <a:lstStyle/>
          <a:p>
            <a:pPr indent="0" lvl="0" marL="457200" rtl="0" algn="l">
              <a:spcBef>
                <a:spcPts val="1000"/>
              </a:spcBef>
              <a:spcAft>
                <a:spcPts val="0"/>
              </a:spcAft>
              <a:buNone/>
            </a:pPr>
            <a:r>
              <a:rPr lang="en-US"/>
              <a:t>Re-validation of selected KPs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idx="1" type="subTitle"/>
          </p:nvPr>
        </p:nvSpPr>
        <p:spPr>
          <a:xfrm>
            <a:off x="6609550" y="2767500"/>
            <a:ext cx="5325900" cy="3502800"/>
          </a:xfrm>
          <a:prstGeom prst="rect">
            <a:avLst/>
          </a:prstGeom>
        </p:spPr>
        <p:txBody>
          <a:bodyPr anchorCtr="0" anchor="t" bIns="45700" lIns="91425" spcFirstLastPara="1" rIns="91425" wrap="square" tIns="45700">
            <a:noAutofit/>
          </a:bodyPr>
          <a:lstStyle/>
          <a:p>
            <a:pPr indent="-457200" lvl="0" marL="609600" rtl="0" algn="l">
              <a:spcBef>
                <a:spcPts val="1000"/>
              </a:spcBef>
              <a:spcAft>
                <a:spcPts val="0"/>
              </a:spcAft>
              <a:buSzPts val="2400"/>
              <a:buAutoNum type="arabicPeriod"/>
            </a:pPr>
            <a:r>
              <a:rPr lang="en-US" u="sng">
                <a:solidFill>
                  <a:schemeClr val="hlink"/>
                </a:solidFill>
                <a:hlinkClick action="ppaction://hlinksldjump" r:id="rId3"/>
              </a:rPr>
              <a:t>Issue Definition</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4"/>
              </a:rPr>
              <a:t>What We Know</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5"/>
              </a:rPr>
              <a:t>Analysis</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6"/>
              </a:rPr>
              <a:t>Investigations</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7"/>
              </a:rPr>
              <a:t>Conclusions</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8"/>
              </a:rPr>
              <a:t>Actions Taken </a:t>
            </a:r>
            <a:endParaRPr/>
          </a:p>
          <a:p>
            <a:pPr indent="-457200" lvl="0" marL="609600" rtl="0" algn="l">
              <a:spcBef>
                <a:spcPts val="0"/>
              </a:spcBef>
              <a:spcAft>
                <a:spcPts val="0"/>
              </a:spcAft>
              <a:buSzPts val="2400"/>
              <a:buAutoNum type="arabicPeriod"/>
            </a:pPr>
            <a:r>
              <a:rPr lang="en-US" u="sng">
                <a:solidFill>
                  <a:schemeClr val="hlink"/>
                </a:solidFill>
                <a:hlinkClick action="ppaction://hlinksldjump" r:id="rId9"/>
              </a:rPr>
              <a:t>Recommendations</a:t>
            </a:r>
            <a:r>
              <a:rPr lang="en-US"/>
              <a:t> </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Definition</a:t>
            </a:r>
            <a:endParaRPr/>
          </a:p>
        </p:txBody>
      </p:sp>
      <p:sp>
        <p:nvSpPr>
          <p:cNvPr id="177" name="Google Shape;177;p21"/>
          <p:cNvSpPr txBox="1"/>
          <p:nvPr>
            <p:ph idx="1" type="subTitle"/>
          </p:nvPr>
        </p:nvSpPr>
        <p:spPr>
          <a:xfrm>
            <a:off x="478350" y="1012625"/>
            <a:ext cx="11062800" cy="3004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19% of the sealed KOKOPoints have failed the 3 month verification exercise conducted by Systems Group on behalf of Weights &amp; Measures. </a:t>
            </a:r>
            <a:endParaRPr/>
          </a:p>
          <a:p>
            <a:pPr indent="0" lvl="0" marL="0" rtl="0" algn="l">
              <a:spcBef>
                <a:spcPts val="1000"/>
              </a:spcBef>
              <a:spcAft>
                <a:spcPts val="0"/>
              </a:spcAft>
              <a:buNone/>
            </a:pPr>
            <a:r>
              <a:rPr lang="en-US"/>
              <a:t>The 3 month verification is to ensure the fuel dispense accuracy is within the Maximum Permissible Errors (MPE)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lnSpc>
                <a:spcPct val="100000"/>
              </a:lnSpc>
              <a:spcBef>
                <a:spcPts val="0"/>
              </a:spcBef>
              <a:spcAft>
                <a:spcPts val="0"/>
              </a:spcAft>
              <a:buNone/>
            </a:pPr>
            <a:r>
              <a:rPr b="1" lang="en-US" sz="1200">
                <a:solidFill>
                  <a:srgbClr val="000000"/>
                </a:solidFill>
                <a:latin typeface="Arial"/>
                <a:ea typeface="Arial"/>
                <a:cs typeface="Arial"/>
                <a:sym typeface="Arial"/>
              </a:rPr>
              <a:t>NB: </a:t>
            </a:r>
            <a:r>
              <a:rPr lang="en-US" sz="1200">
                <a:solidFill>
                  <a:srgbClr val="000000"/>
                </a:solidFill>
                <a:latin typeface="Arial"/>
                <a:ea typeface="Arial"/>
                <a:cs typeface="Arial"/>
                <a:sym typeface="Arial"/>
              </a:rPr>
              <a:t>Data source - DB and KP Calibration Reports</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78" name="Google Shape;178;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a:t>
            </a:r>
            <a:endParaRPr/>
          </a:p>
        </p:txBody>
      </p:sp>
      <p:sp>
        <p:nvSpPr>
          <p:cNvPr id="185" name="Google Shape;185;p22"/>
          <p:cNvSpPr txBox="1"/>
          <p:nvPr>
            <p:ph idx="1" type="subTitle"/>
          </p:nvPr>
        </p:nvSpPr>
        <p:spPr>
          <a:xfrm>
            <a:off x="490650" y="1028350"/>
            <a:ext cx="11210700" cy="53727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19% of verified KPs have failed (34 out of 146) a</a:t>
            </a:r>
            <a:r>
              <a:rPr lang="en-US"/>
              <a:t>s of 14th February 2020.</a:t>
            </a:r>
            <a:endParaRPr/>
          </a:p>
          <a:p>
            <a:pPr indent="-406400" lvl="0" marL="457200" rtl="0" algn="l">
              <a:spcBef>
                <a:spcPts val="0"/>
              </a:spcBef>
              <a:spcAft>
                <a:spcPts val="0"/>
              </a:spcAft>
              <a:buSzPts val="2800"/>
              <a:buChar char="●"/>
            </a:pPr>
            <a:r>
              <a:rPr lang="en-US"/>
              <a:t>30 o</a:t>
            </a:r>
            <a:r>
              <a:rPr lang="en-US"/>
              <a:t>ut of the 34 failures were due to over dispensing.</a:t>
            </a:r>
            <a:endParaRPr/>
          </a:p>
          <a:p>
            <a:pPr indent="-406400" lvl="0" marL="457200" rtl="0" algn="l">
              <a:spcBef>
                <a:spcPts val="0"/>
              </a:spcBef>
              <a:spcAft>
                <a:spcPts val="0"/>
              </a:spcAft>
              <a:buSzPts val="2800"/>
              <a:buChar char="●"/>
            </a:pPr>
            <a:r>
              <a:rPr lang="en-US"/>
              <a:t>Maximum Permissible Errors(MPE):</a:t>
            </a:r>
            <a:endParaRPr/>
          </a:p>
          <a:p>
            <a:pPr indent="0" lvl="0" marL="0" rtl="0" algn="l">
              <a:spcBef>
                <a:spcPts val="1000"/>
              </a:spcBef>
              <a:spcAft>
                <a:spcPts val="0"/>
              </a:spcAft>
              <a:buNone/>
            </a:pPr>
            <a:r>
              <a:t/>
            </a:r>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87" name="Google Shape;187;p22"/>
          <p:cNvGraphicFramePr/>
          <p:nvPr/>
        </p:nvGraphicFramePr>
        <p:xfrm>
          <a:off x="1200150" y="3379325"/>
          <a:ext cx="3000000" cy="3000000"/>
        </p:xfrm>
        <a:graphic>
          <a:graphicData uri="http://schemas.openxmlformats.org/drawingml/2006/table">
            <a:tbl>
              <a:tblPr>
                <a:noFill/>
                <a:tableStyleId>{BBB66389-839F-4C06-BC72-9766EBFF8F42}</a:tableStyleId>
              </a:tblPr>
              <a:tblGrid>
                <a:gridCol w="2069225"/>
                <a:gridCol w="1800675"/>
              </a:tblGrid>
              <a:tr h="584600">
                <a:tc>
                  <a:txBody>
                    <a:bodyPr/>
                    <a:lstStyle/>
                    <a:p>
                      <a:pPr indent="0" lvl="0" marL="0" rtl="0" algn="ctr">
                        <a:spcBef>
                          <a:spcPts val="0"/>
                        </a:spcBef>
                        <a:spcAft>
                          <a:spcPts val="0"/>
                        </a:spcAft>
                        <a:buNone/>
                      </a:pPr>
                      <a:r>
                        <a:rPr b="1" lang="en-US" sz="2000">
                          <a:latin typeface="Nunito"/>
                          <a:ea typeface="Nunito"/>
                          <a:cs typeface="Nunito"/>
                          <a:sym typeface="Nunito"/>
                        </a:rPr>
                        <a:t>VOLUME (ml)</a:t>
                      </a:r>
                      <a:endParaRPr b="1" sz="20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000">
                          <a:latin typeface="Nunito"/>
                          <a:ea typeface="Nunito"/>
                          <a:cs typeface="Nunito"/>
                          <a:sym typeface="Nunito"/>
                        </a:rPr>
                        <a:t>MPE (%)</a:t>
                      </a:r>
                      <a:endParaRPr b="1" sz="20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48225">
                <a:tc>
                  <a:txBody>
                    <a:bodyPr/>
                    <a:lstStyle/>
                    <a:p>
                      <a:pPr indent="0" lvl="0" marL="0" rtl="0" algn="ctr">
                        <a:spcBef>
                          <a:spcPts val="0"/>
                        </a:spcBef>
                        <a:spcAft>
                          <a:spcPts val="0"/>
                        </a:spcAft>
                        <a:buNone/>
                      </a:pPr>
                      <a:r>
                        <a:rPr lang="en-US" sz="1800">
                          <a:latin typeface="Nunito"/>
                          <a:ea typeface="Nunito"/>
                          <a:cs typeface="Nunito"/>
                          <a:sym typeface="Nunito"/>
                        </a:rPr>
                        <a:t>300</a:t>
                      </a:r>
                      <a:endParaRPr sz="18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Nunito"/>
                          <a:ea typeface="Nunito"/>
                          <a:cs typeface="Nunito"/>
                          <a:sym typeface="Nunito"/>
                        </a:rPr>
                        <a:t>± 2.67</a:t>
                      </a:r>
                      <a:endParaRPr sz="18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48225">
                <a:tc>
                  <a:txBody>
                    <a:bodyPr/>
                    <a:lstStyle/>
                    <a:p>
                      <a:pPr indent="0" lvl="0" marL="0" rtl="0" algn="ctr">
                        <a:spcBef>
                          <a:spcPts val="0"/>
                        </a:spcBef>
                        <a:spcAft>
                          <a:spcPts val="0"/>
                        </a:spcAft>
                        <a:buNone/>
                      </a:pPr>
                      <a:r>
                        <a:rPr lang="en-US" sz="1800">
                          <a:latin typeface="Nunito"/>
                          <a:ea typeface="Nunito"/>
                          <a:cs typeface="Nunito"/>
                          <a:sym typeface="Nunito"/>
                        </a:rPr>
                        <a:t>500</a:t>
                      </a:r>
                      <a:endParaRPr sz="18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Nunito"/>
                          <a:ea typeface="Nunito"/>
                          <a:cs typeface="Nunito"/>
                          <a:sym typeface="Nunito"/>
                        </a:rPr>
                        <a:t>± 2</a:t>
                      </a:r>
                      <a:endParaRPr sz="18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48225">
                <a:tc>
                  <a:txBody>
                    <a:bodyPr/>
                    <a:lstStyle/>
                    <a:p>
                      <a:pPr indent="0" lvl="0" marL="0" rtl="0" algn="ctr">
                        <a:spcBef>
                          <a:spcPts val="0"/>
                        </a:spcBef>
                        <a:spcAft>
                          <a:spcPts val="0"/>
                        </a:spcAft>
                        <a:buNone/>
                      </a:pPr>
                      <a:r>
                        <a:rPr lang="en-US" sz="1800">
                          <a:latin typeface="Nunito"/>
                          <a:ea typeface="Nunito"/>
                          <a:cs typeface="Nunito"/>
                          <a:sym typeface="Nunito"/>
                        </a:rPr>
                        <a:t>1000</a:t>
                      </a:r>
                      <a:endParaRPr sz="18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Nunito"/>
                          <a:ea typeface="Nunito"/>
                          <a:cs typeface="Nunito"/>
                          <a:sym typeface="Nunito"/>
                        </a:rPr>
                        <a:t>± 2</a:t>
                      </a:r>
                      <a:endParaRPr sz="18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548225">
                <a:tc>
                  <a:txBody>
                    <a:bodyPr/>
                    <a:lstStyle/>
                    <a:p>
                      <a:pPr indent="0" lvl="0" marL="0" rtl="0" algn="ctr">
                        <a:spcBef>
                          <a:spcPts val="0"/>
                        </a:spcBef>
                        <a:spcAft>
                          <a:spcPts val="0"/>
                        </a:spcAft>
                        <a:buNone/>
                      </a:pPr>
                      <a:r>
                        <a:rPr lang="en-US" sz="1800">
                          <a:latin typeface="Nunito"/>
                          <a:ea typeface="Nunito"/>
                          <a:cs typeface="Nunito"/>
                          <a:sym typeface="Nunito"/>
                        </a:rPr>
                        <a:t>2000</a:t>
                      </a:r>
                      <a:endParaRPr sz="18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800">
                          <a:latin typeface="Nunito"/>
                          <a:ea typeface="Nunito"/>
                          <a:cs typeface="Nunito"/>
                          <a:sym typeface="Nunito"/>
                        </a:rPr>
                        <a:t>± 1</a:t>
                      </a:r>
                      <a:endParaRPr sz="1800">
                        <a:latin typeface="Nunito"/>
                        <a:ea typeface="Nunito"/>
                        <a:cs typeface="Nunito"/>
                        <a:sym typeface="Nunito"/>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Verification Data Volume (300 and 500mls)</a:t>
            </a:r>
            <a:endParaRPr/>
          </a:p>
        </p:txBody>
      </p:sp>
      <p:sp>
        <p:nvSpPr>
          <p:cNvPr id="194" name="Google Shape;194;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195" name="Google Shape;195;p23"/>
          <p:cNvPicPr preferRelativeResize="0"/>
          <p:nvPr/>
        </p:nvPicPr>
        <p:blipFill>
          <a:blip r:embed="rId3">
            <a:alphaModFix/>
          </a:blip>
          <a:stretch>
            <a:fillRect/>
          </a:stretch>
        </p:blipFill>
        <p:spPr>
          <a:xfrm>
            <a:off x="0" y="1235012"/>
            <a:ext cx="6206399" cy="4192033"/>
          </a:xfrm>
          <a:prstGeom prst="rect">
            <a:avLst/>
          </a:prstGeom>
          <a:noFill/>
          <a:ln>
            <a:noFill/>
          </a:ln>
        </p:spPr>
      </p:pic>
      <p:pic>
        <p:nvPicPr>
          <p:cNvPr id="196" name="Google Shape;196;p23"/>
          <p:cNvPicPr preferRelativeResize="0"/>
          <p:nvPr/>
        </p:nvPicPr>
        <p:blipFill>
          <a:blip r:embed="rId4">
            <a:alphaModFix/>
          </a:blip>
          <a:stretch>
            <a:fillRect/>
          </a:stretch>
        </p:blipFill>
        <p:spPr>
          <a:xfrm>
            <a:off x="6366701" y="1383550"/>
            <a:ext cx="5731673" cy="3894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Verification Data Volume (1000 and 2000mls)</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4" name="Google Shape;204;p24"/>
          <p:cNvPicPr preferRelativeResize="0"/>
          <p:nvPr/>
        </p:nvPicPr>
        <p:blipFill>
          <a:blip r:embed="rId3">
            <a:alphaModFix/>
          </a:blip>
          <a:stretch>
            <a:fillRect/>
          </a:stretch>
        </p:blipFill>
        <p:spPr>
          <a:xfrm>
            <a:off x="79974" y="1448480"/>
            <a:ext cx="5846200" cy="3961039"/>
          </a:xfrm>
          <a:prstGeom prst="rect">
            <a:avLst/>
          </a:prstGeom>
          <a:noFill/>
          <a:ln>
            <a:noFill/>
          </a:ln>
        </p:spPr>
      </p:pic>
      <p:pic>
        <p:nvPicPr>
          <p:cNvPr id="205" name="Google Shape;205;p24"/>
          <p:cNvPicPr preferRelativeResize="0"/>
          <p:nvPr/>
        </p:nvPicPr>
        <p:blipFill>
          <a:blip r:embed="rId4">
            <a:alphaModFix/>
          </a:blip>
          <a:stretch>
            <a:fillRect/>
          </a:stretch>
        </p:blipFill>
        <p:spPr>
          <a:xfrm>
            <a:off x="6137374" y="1420956"/>
            <a:ext cx="5961026" cy="401608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We Know Cont’d</a:t>
            </a:r>
            <a:endParaRPr/>
          </a:p>
        </p:txBody>
      </p:sp>
      <p:sp>
        <p:nvSpPr>
          <p:cNvPr id="212" name="Google Shape;212;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13" name="Google Shape;213;p25"/>
          <p:cNvGraphicFramePr/>
          <p:nvPr/>
        </p:nvGraphicFramePr>
        <p:xfrm>
          <a:off x="568250" y="977900"/>
          <a:ext cx="3000000" cy="3000000"/>
        </p:xfrm>
        <a:graphic>
          <a:graphicData uri="http://schemas.openxmlformats.org/drawingml/2006/table">
            <a:tbl>
              <a:tblPr>
                <a:noFill/>
                <a:tableStyleId>{A85251AE-E033-49CA-B79B-960B74820C9A}</a:tableStyleId>
              </a:tblPr>
              <a:tblGrid>
                <a:gridCol w="3163800"/>
                <a:gridCol w="1030225"/>
                <a:gridCol w="1325075"/>
                <a:gridCol w="1342375"/>
                <a:gridCol w="1342450"/>
              </a:tblGrid>
              <a:tr h="627825">
                <a:tc gridSpan="5">
                  <a:txBody>
                    <a:bodyPr/>
                    <a:lstStyle/>
                    <a:p>
                      <a:pPr indent="0" lvl="0" marL="0" rtl="0" algn="ctr">
                        <a:spcBef>
                          <a:spcPts val="0"/>
                        </a:spcBef>
                        <a:spcAft>
                          <a:spcPts val="0"/>
                        </a:spcAft>
                        <a:buNone/>
                      </a:pPr>
                      <a:r>
                        <a:rPr b="1" lang="en-US" sz="2400">
                          <a:latin typeface="Nunito"/>
                          <a:ea typeface="Nunito"/>
                          <a:cs typeface="Nunito"/>
                          <a:sym typeface="Nunito"/>
                        </a:rPr>
                        <a:t>Volume Failure Analysis</a:t>
                      </a:r>
                      <a:endParaRPr b="1" sz="24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r>
              <a:tr h="724475">
                <a:tc>
                  <a:txBody>
                    <a:bodyPr/>
                    <a:lstStyle/>
                    <a:p>
                      <a:pPr indent="0" lvl="0" marL="0" rtl="0" algn="l">
                        <a:lnSpc>
                          <a:spcPct val="115000"/>
                        </a:lnSpc>
                        <a:spcBef>
                          <a:spcPts val="0"/>
                        </a:spcBef>
                        <a:spcAft>
                          <a:spcPts val="0"/>
                        </a:spcAft>
                        <a:buNone/>
                      </a:pPr>
                      <a:r>
                        <a:rPr b="1" lang="en-US" sz="1800">
                          <a:latin typeface="Nunito"/>
                          <a:ea typeface="Nunito"/>
                          <a:cs typeface="Nunito"/>
                          <a:sym typeface="Nunito"/>
                        </a:rPr>
                        <a:t>Volume</a:t>
                      </a:r>
                      <a:endParaRPr b="1"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800">
                          <a:latin typeface="Nunito"/>
                          <a:ea typeface="Nunito"/>
                          <a:cs typeface="Nunito"/>
                          <a:sym typeface="Nunito"/>
                        </a:rPr>
                        <a:t>300ml</a:t>
                      </a:r>
                      <a:endParaRPr b="1"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800">
                          <a:latin typeface="Nunito"/>
                          <a:ea typeface="Nunito"/>
                          <a:cs typeface="Nunito"/>
                          <a:sym typeface="Nunito"/>
                        </a:rPr>
                        <a:t>500ml</a:t>
                      </a:r>
                      <a:endParaRPr b="1"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800">
                          <a:latin typeface="Nunito"/>
                          <a:ea typeface="Nunito"/>
                          <a:cs typeface="Nunito"/>
                          <a:sym typeface="Nunito"/>
                        </a:rPr>
                        <a:t>1L</a:t>
                      </a:r>
                      <a:endParaRPr b="1"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US" sz="1800">
                          <a:latin typeface="Nunito"/>
                          <a:ea typeface="Nunito"/>
                          <a:cs typeface="Nunito"/>
                          <a:sym typeface="Nunito"/>
                        </a:rPr>
                        <a:t>2L</a:t>
                      </a:r>
                      <a:endParaRPr b="1"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724475">
                <a:tc>
                  <a:txBody>
                    <a:bodyPr/>
                    <a:lstStyle/>
                    <a:p>
                      <a:pPr indent="0" lvl="0" marL="0" rtl="0" algn="l">
                        <a:lnSpc>
                          <a:spcPct val="115000"/>
                        </a:lnSpc>
                        <a:spcBef>
                          <a:spcPts val="0"/>
                        </a:spcBef>
                        <a:spcAft>
                          <a:spcPts val="0"/>
                        </a:spcAft>
                        <a:buNone/>
                      </a:pPr>
                      <a:r>
                        <a:rPr b="1" lang="en-US" sz="1800">
                          <a:latin typeface="Nunito"/>
                          <a:ea typeface="Nunito"/>
                          <a:cs typeface="Nunito"/>
                          <a:sym typeface="Nunito"/>
                        </a:rPr>
                        <a:t>Failure Counts</a:t>
                      </a:r>
                      <a:endParaRPr b="1"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800">
                          <a:latin typeface="Nunito"/>
                          <a:ea typeface="Nunito"/>
                          <a:cs typeface="Nunito"/>
                          <a:sym typeface="Nunito"/>
                        </a:rPr>
                        <a:t>15</a:t>
                      </a:r>
                      <a:endParaRPr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Nunito"/>
                          <a:ea typeface="Nunito"/>
                          <a:cs typeface="Nunito"/>
                          <a:sym typeface="Nunito"/>
                        </a:rPr>
                        <a:t>14</a:t>
                      </a:r>
                      <a:endParaRPr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Nunito"/>
                          <a:ea typeface="Nunito"/>
                          <a:cs typeface="Nunito"/>
                          <a:sym typeface="Nunito"/>
                        </a:rPr>
                        <a:t>13</a:t>
                      </a:r>
                      <a:endParaRPr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Nunito"/>
                          <a:ea typeface="Nunito"/>
                          <a:cs typeface="Nunito"/>
                          <a:sym typeface="Nunito"/>
                        </a:rPr>
                        <a:t>26</a:t>
                      </a:r>
                      <a:endParaRPr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724475">
                <a:tc>
                  <a:txBody>
                    <a:bodyPr/>
                    <a:lstStyle/>
                    <a:p>
                      <a:pPr indent="0" lvl="0" marL="0" rtl="0" algn="l">
                        <a:lnSpc>
                          <a:spcPct val="115000"/>
                        </a:lnSpc>
                        <a:spcBef>
                          <a:spcPts val="0"/>
                        </a:spcBef>
                        <a:spcAft>
                          <a:spcPts val="0"/>
                        </a:spcAft>
                        <a:buNone/>
                      </a:pPr>
                      <a:r>
                        <a:rPr b="1" lang="en-US" sz="1800">
                          <a:latin typeface="Nunito"/>
                          <a:ea typeface="Nunito"/>
                          <a:cs typeface="Nunito"/>
                          <a:sym typeface="Nunito"/>
                        </a:rPr>
                        <a:t>% (of the total failed KPs)</a:t>
                      </a:r>
                      <a:endParaRPr b="1"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lang="en-US" sz="1800">
                          <a:latin typeface="Nunito"/>
                          <a:ea typeface="Nunito"/>
                          <a:cs typeface="Nunito"/>
                          <a:sym typeface="Nunito"/>
                        </a:rPr>
                        <a:t>50.00%</a:t>
                      </a:r>
                      <a:endParaRPr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Nunito"/>
                          <a:ea typeface="Nunito"/>
                          <a:cs typeface="Nunito"/>
                          <a:sym typeface="Nunito"/>
                        </a:rPr>
                        <a:t>46.67%</a:t>
                      </a:r>
                      <a:endParaRPr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Nunito"/>
                          <a:ea typeface="Nunito"/>
                          <a:cs typeface="Nunito"/>
                          <a:sym typeface="Nunito"/>
                        </a:rPr>
                        <a:t>43.33%</a:t>
                      </a:r>
                      <a:endParaRPr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latin typeface="Nunito"/>
                          <a:ea typeface="Nunito"/>
                          <a:cs typeface="Nunito"/>
                          <a:sym typeface="Nunito"/>
                        </a:rPr>
                        <a:t>86.67%</a:t>
                      </a:r>
                      <a:endParaRPr sz="1800">
                        <a:latin typeface="Nunito"/>
                        <a:ea typeface="Nunito"/>
                        <a:cs typeface="Nunito"/>
                        <a:sym typeface="Nunito"/>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r>
            </a:tbl>
          </a:graphicData>
        </a:graphic>
      </p:graphicFrame>
      <p:sp>
        <p:nvSpPr>
          <p:cNvPr id="214" name="Google Shape;214;p25"/>
          <p:cNvSpPr txBox="1"/>
          <p:nvPr>
            <p:ph idx="1" type="subTitle"/>
          </p:nvPr>
        </p:nvSpPr>
        <p:spPr>
          <a:xfrm>
            <a:off x="568250" y="4061124"/>
            <a:ext cx="10691400" cy="1542900"/>
          </a:xfrm>
          <a:prstGeom prst="rect">
            <a:avLst/>
          </a:prstGeom>
        </p:spPr>
        <p:txBody>
          <a:bodyPr anchorCtr="0" anchor="t" bIns="91425" lIns="91425" spcFirstLastPara="1" rIns="91425" wrap="square" tIns="0">
            <a:noAutofit/>
          </a:bodyPr>
          <a:lstStyle/>
          <a:p>
            <a:pPr indent="-406400" lvl="0" marL="457200" rtl="0" algn="l">
              <a:spcBef>
                <a:spcPts val="1000"/>
              </a:spcBef>
              <a:spcAft>
                <a:spcPts val="0"/>
              </a:spcAft>
              <a:buSzPts val="2800"/>
              <a:buChar char="●"/>
            </a:pPr>
            <a:r>
              <a:rPr lang="en-US"/>
              <a:t>10 KP’s (33%) o</a:t>
            </a:r>
            <a:r>
              <a:rPr lang="en-US"/>
              <a:t>ut of the 30 failed only on one volume,</a:t>
            </a:r>
            <a:r>
              <a:rPr lang="en-US"/>
              <a:t> 2L dispensed beyond max MPE.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KP OVER DISPENSE FISHBONE ANALYSIS</a:t>
            </a:r>
            <a:endParaRPr/>
          </a:p>
        </p:txBody>
      </p:sp>
      <p:sp>
        <p:nvSpPr>
          <p:cNvPr id="221" name="Google Shape;221;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2" name="Google Shape;222;p26"/>
          <p:cNvPicPr preferRelativeResize="0"/>
          <p:nvPr/>
        </p:nvPicPr>
        <p:blipFill>
          <a:blip r:embed="rId3">
            <a:alphaModFix/>
          </a:blip>
          <a:stretch>
            <a:fillRect/>
          </a:stretch>
        </p:blipFill>
        <p:spPr>
          <a:xfrm>
            <a:off x="102450" y="1077350"/>
            <a:ext cx="11851727" cy="4955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1162750" y="141318"/>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ROOT CAUSE </a:t>
            </a:r>
            <a:r>
              <a:rPr lang="en-US"/>
              <a:t>PRIORITIZATION</a:t>
            </a:r>
            <a:r>
              <a:rPr lang="en-US"/>
              <a:t> MATRIX</a:t>
            </a:r>
            <a:endParaRPr/>
          </a:p>
        </p:txBody>
      </p:sp>
      <p:sp>
        <p:nvSpPr>
          <p:cNvPr id="229" name="Google Shape;229;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30" name="Google Shape;230;p27"/>
          <p:cNvGraphicFramePr/>
          <p:nvPr/>
        </p:nvGraphicFramePr>
        <p:xfrm>
          <a:off x="8103675" y="1278125"/>
          <a:ext cx="3000000" cy="3000000"/>
        </p:xfrm>
        <a:graphic>
          <a:graphicData uri="http://schemas.openxmlformats.org/drawingml/2006/table">
            <a:tbl>
              <a:tblPr>
                <a:noFill/>
                <a:tableStyleId>{A85251AE-E033-49CA-B79B-960B74820C9A}</a:tableStyleId>
              </a:tblPr>
              <a:tblGrid>
                <a:gridCol w="303250"/>
                <a:gridCol w="1055850"/>
                <a:gridCol w="1123250"/>
                <a:gridCol w="943525"/>
              </a:tblGrid>
              <a:tr h="2865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3">
                  <a:txBody>
                    <a:bodyPr/>
                    <a:lstStyle/>
                    <a:p>
                      <a:pPr indent="0" lvl="0" marL="0" rtl="0" algn="ctr">
                        <a:lnSpc>
                          <a:spcPct val="115000"/>
                        </a:lnSpc>
                        <a:spcBef>
                          <a:spcPts val="0"/>
                        </a:spcBef>
                        <a:spcAft>
                          <a:spcPts val="0"/>
                        </a:spcAft>
                        <a:buNone/>
                      </a:pPr>
                      <a:r>
                        <a:rPr b="1" lang="en-US" sz="1000"/>
                        <a:t>Scale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r>
              <a:tr h="434200">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Probability of occurrence</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US" sz="1000"/>
                        <a:t>Severity Level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US" sz="1000"/>
                        <a:t>Ease of detection</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r h="238800">
                <a:tc>
                  <a:txBody>
                    <a:bodyPr/>
                    <a:lstStyle/>
                    <a:p>
                      <a:pPr indent="0" lvl="0" marL="0" rtl="0" algn="r">
                        <a:lnSpc>
                          <a:spcPct val="115000"/>
                        </a:lnSpc>
                        <a:spcBef>
                          <a:spcPts val="0"/>
                        </a:spcBef>
                        <a:spcAft>
                          <a:spcPts val="0"/>
                        </a:spcAft>
                        <a:buNone/>
                      </a:pPr>
                      <a:r>
                        <a:rPr lang="en-US" sz="1000"/>
                        <a:t>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Impossible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Very Low</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Very High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8800">
                <a:tc>
                  <a:txBody>
                    <a:bodyPr/>
                    <a:lstStyle/>
                    <a:p>
                      <a:pPr indent="0" lvl="0" marL="0" rtl="0" algn="r">
                        <a:lnSpc>
                          <a:spcPct val="115000"/>
                        </a:lnSpc>
                        <a:spcBef>
                          <a:spcPts val="0"/>
                        </a:spcBef>
                        <a:spcAft>
                          <a:spcPts val="0"/>
                        </a:spcAft>
                        <a:buNone/>
                      </a:pPr>
                      <a:r>
                        <a:rPr lang="en-US" sz="1000"/>
                        <a:t>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Unlikely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Low</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High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8800">
                <a:tc>
                  <a:txBody>
                    <a:bodyPr/>
                    <a:lstStyle/>
                    <a:p>
                      <a:pPr indent="0" lvl="0" marL="0" rtl="0" algn="r">
                        <a:lnSpc>
                          <a:spcPct val="115000"/>
                        </a:lnSpc>
                        <a:spcBef>
                          <a:spcPts val="0"/>
                        </a:spcBef>
                        <a:spcAft>
                          <a:spcPts val="0"/>
                        </a:spcAft>
                        <a:buNone/>
                      </a:pPr>
                      <a:r>
                        <a:rPr lang="en-US"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Even Chance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Moderate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Moderate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8800">
                <a:tc>
                  <a:txBody>
                    <a:bodyPr/>
                    <a:lstStyle/>
                    <a:p>
                      <a:pPr indent="0" lvl="0" marL="0" rtl="0" algn="r">
                        <a:lnSpc>
                          <a:spcPct val="115000"/>
                        </a:lnSpc>
                        <a:spcBef>
                          <a:spcPts val="0"/>
                        </a:spcBef>
                        <a:spcAft>
                          <a:spcPts val="0"/>
                        </a:spcAft>
                        <a:buNone/>
                      </a:pPr>
                      <a:r>
                        <a:rPr lang="en-US"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Likely</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High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Low</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38800">
                <a:tc>
                  <a:txBody>
                    <a:bodyPr/>
                    <a:lstStyle/>
                    <a:p>
                      <a:pPr indent="0" lvl="0" marL="0" rtl="0" algn="r">
                        <a:lnSpc>
                          <a:spcPct val="115000"/>
                        </a:lnSpc>
                        <a:spcBef>
                          <a:spcPts val="0"/>
                        </a:spcBef>
                        <a:spcAft>
                          <a:spcPts val="0"/>
                        </a:spcAft>
                        <a:buNone/>
                      </a:pPr>
                      <a:r>
                        <a:rPr lang="en-US" sz="1000"/>
                        <a:t>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Certain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Very High</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Very Low</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31" name="Google Shape;231;p27"/>
          <p:cNvSpPr txBox="1"/>
          <p:nvPr>
            <p:ph idx="1" type="subTitle"/>
          </p:nvPr>
        </p:nvSpPr>
        <p:spPr>
          <a:xfrm>
            <a:off x="326950" y="4383076"/>
            <a:ext cx="9505800" cy="1914900"/>
          </a:xfrm>
          <a:prstGeom prst="rect">
            <a:avLst/>
          </a:prstGeom>
        </p:spPr>
        <p:txBody>
          <a:bodyPr anchorCtr="0" anchor="t" bIns="91425" lIns="91425" spcFirstLastPara="1" rIns="91425" wrap="square" tIns="0">
            <a:noAutofit/>
          </a:bodyPr>
          <a:lstStyle/>
          <a:p>
            <a:pPr indent="0" lvl="0" marL="0" rtl="0" algn="l">
              <a:spcBef>
                <a:spcPts val="1000"/>
              </a:spcBef>
              <a:spcAft>
                <a:spcPts val="0"/>
              </a:spcAft>
              <a:buNone/>
            </a:pPr>
            <a:r>
              <a:rPr lang="en-US" sz="1800"/>
              <a:t>The top 3 root causes to be investigated further:</a:t>
            </a:r>
            <a:endParaRPr sz="1800"/>
          </a:p>
          <a:p>
            <a:pPr indent="-342900" lvl="0" marL="457200" rtl="0" algn="l">
              <a:spcBef>
                <a:spcPts val="1000"/>
              </a:spcBef>
              <a:spcAft>
                <a:spcPts val="0"/>
              </a:spcAft>
              <a:buSzPts val="1800"/>
              <a:buAutoNum type="arabicPeriod"/>
            </a:pPr>
            <a:r>
              <a:rPr lang="en-US" sz="1800"/>
              <a:t>Pulse adjustment during W&amp;M sealing</a:t>
            </a:r>
            <a:endParaRPr sz="1800"/>
          </a:p>
          <a:p>
            <a:pPr indent="-342900" lvl="0" marL="457200" rtl="0" algn="l">
              <a:spcBef>
                <a:spcPts val="0"/>
              </a:spcBef>
              <a:spcAft>
                <a:spcPts val="0"/>
              </a:spcAft>
              <a:buSzPts val="1800"/>
              <a:buAutoNum type="arabicPeriod"/>
            </a:pPr>
            <a:r>
              <a:rPr lang="en-US" sz="1800"/>
              <a:t>KPs </a:t>
            </a:r>
            <a:r>
              <a:rPr lang="en-US" sz="1800"/>
              <a:t>sealed </a:t>
            </a:r>
            <a:r>
              <a:rPr lang="en-US" sz="1800"/>
              <a:t>at dispense volumes closer to max MPE’s (still under investigation)</a:t>
            </a:r>
            <a:endParaRPr sz="1800"/>
          </a:p>
          <a:p>
            <a:pPr indent="-342900" lvl="0" marL="457200" rtl="0" algn="l">
              <a:spcBef>
                <a:spcPts val="0"/>
              </a:spcBef>
              <a:spcAft>
                <a:spcPts val="0"/>
              </a:spcAft>
              <a:buSzPts val="1800"/>
              <a:buAutoNum type="arabicPeriod"/>
            </a:pPr>
            <a:r>
              <a:rPr lang="en-US" sz="1800"/>
              <a:t>Deviations from the calibration process by calibration technicians</a:t>
            </a:r>
            <a:endParaRPr sz="1800"/>
          </a:p>
        </p:txBody>
      </p:sp>
      <p:graphicFrame>
        <p:nvGraphicFramePr>
          <p:cNvPr id="232" name="Google Shape;232;p27"/>
          <p:cNvGraphicFramePr/>
          <p:nvPr/>
        </p:nvGraphicFramePr>
        <p:xfrm>
          <a:off x="326950" y="1101675"/>
          <a:ext cx="3000000" cy="3000000"/>
        </p:xfrm>
        <a:graphic>
          <a:graphicData uri="http://schemas.openxmlformats.org/drawingml/2006/table">
            <a:tbl>
              <a:tblPr>
                <a:noFill/>
                <a:tableStyleId>{A85251AE-E033-49CA-B79B-960B74820C9A}</a:tableStyleId>
              </a:tblPr>
              <a:tblGrid>
                <a:gridCol w="2792900"/>
                <a:gridCol w="979425"/>
                <a:gridCol w="1170650"/>
                <a:gridCol w="930975"/>
                <a:gridCol w="1108300"/>
              </a:tblGrid>
              <a:tr h="511150">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Root Cause</a:t>
                      </a:r>
                      <a:endParaRPr b="1"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Probability of </a:t>
                      </a:r>
                      <a:r>
                        <a:rPr b="1" lang="en-US" sz="1000">
                          <a:latin typeface="Nunito"/>
                          <a:ea typeface="Nunito"/>
                          <a:cs typeface="Nunito"/>
                          <a:sym typeface="Nunito"/>
                        </a:rPr>
                        <a:t>Occurrence</a:t>
                      </a:r>
                      <a:endParaRPr b="1"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Severity Level</a:t>
                      </a:r>
                      <a:endParaRPr b="1"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US" sz="1000">
                          <a:latin typeface="Nunito"/>
                          <a:ea typeface="Nunito"/>
                          <a:cs typeface="Nunito"/>
                          <a:sym typeface="Nunito"/>
                        </a:rPr>
                        <a:t>Ease of Detection</a:t>
                      </a:r>
                      <a:endParaRPr b="1"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0"/>
                        </a:spcAft>
                        <a:buNone/>
                      </a:pPr>
                      <a:r>
                        <a:rPr b="1" lang="en-US" sz="1000">
                          <a:latin typeface="Nunito"/>
                          <a:ea typeface="Nunito"/>
                          <a:cs typeface="Nunito"/>
                          <a:sym typeface="Nunito"/>
                        </a:rPr>
                        <a:t>Cumulative</a:t>
                      </a:r>
                      <a:r>
                        <a:rPr b="1" lang="en-US" sz="1000">
                          <a:latin typeface="Nunito"/>
                          <a:ea typeface="Nunito"/>
                          <a:cs typeface="Nunito"/>
                          <a:sym typeface="Nunito"/>
                        </a:rPr>
                        <a:t> Scale</a:t>
                      </a:r>
                      <a:endParaRPr b="1"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EFEFEF"/>
                    </a:solidFill>
                  </a:tcPr>
                </a:tc>
              </a:tr>
              <a:tr h="281150">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Pulse adjustment during W&amp;M sealing</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4</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4</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5</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80</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11150">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KP sealed at dispense volumes closer (2ml to 5ml) to maximum MPE's</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4</a:t>
                      </a:r>
                      <a:endParaRPr sz="1000">
                        <a:latin typeface="Nunito"/>
                        <a:ea typeface="Nunito"/>
                        <a:cs typeface="Nunito"/>
                        <a:sym typeface="Nunito"/>
                      </a:endParaRPr>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4</a:t>
                      </a:r>
                      <a:endParaRPr sz="1000">
                        <a:latin typeface="Nunito"/>
                        <a:ea typeface="Nunito"/>
                        <a:cs typeface="Nunito"/>
                        <a:sym typeface="Nunito"/>
                      </a:endParaRPr>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4</a:t>
                      </a:r>
                      <a:endParaRPr sz="1000">
                        <a:latin typeface="Nunito"/>
                        <a:ea typeface="Nunito"/>
                        <a:cs typeface="Nunito"/>
                        <a:sym typeface="Nunito"/>
                      </a:endParaRPr>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64</a:t>
                      </a:r>
                      <a:endParaRPr sz="1000">
                        <a:latin typeface="Nunito"/>
                        <a:ea typeface="Nunito"/>
                        <a:cs typeface="Nunito"/>
                        <a:sym typeface="Nunito"/>
                      </a:endParaRPr>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81150">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Deviating from Calibration Process</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5</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4</a:t>
                      </a:r>
                      <a:endParaRPr sz="1000">
                        <a:latin typeface="Nunito"/>
                        <a:ea typeface="Nunito"/>
                        <a:cs typeface="Nunito"/>
                        <a:sym typeface="Nunito"/>
                      </a:endParaRPr>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60</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81150">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Flat surface for volume reading</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3</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4</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24</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81150">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Flowmeter</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5</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a:t>
                      </a:r>
                      <a:endParaRPr sz="1000">
                        <a:latin typeface="Nunito"/>
                        <a:ea typeface="Nunito"/>
                        <a:cs typeface="Nunito"/>
                        <a:sym typeface="Nunito"/>
                      </a:endParaRPr>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10</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81150">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Pump</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8</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81150">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Dock (smart valve)</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8</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81150">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Equipment used</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8</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81150">
                <a:tc>
                  <a:txBody>
                    <a:bodyPr/>
                    <a:lstStyle/>
                    <a:p>
                      <a:pPr indent="0" lvl="0" marL="0" rtl="0" algn="l">
                        <a:lnSpc>
                          <a:spcPct val="115000"/>
                        </a:lnSpc>
                        <a:spcBef>
                          <a:spcPts val="0"/>
                        </a:spcBef>
                        <a:spcAft>
                          <a:spcPts val="0"/>
                        </a:spcAft>
                        <a:buNone/>
                      </a:pPr>
                      <a:r>
                        <a:rPr lang="en-US" sz="1000">
                          <a:latin typeface="Nunito"/>
                          <a:ea typeface="Nunito"/>
                          <a:cs typeface="Nunito"/>
                          <a:sym typeface="Nunito"/>
                        </a:rPr>
                        <a:t>Difference in taking measurements</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1</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2</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latin typeface="Nunito"/>
                          <a:ea typeface="Nunito"/>
                          <a:cs typeface="Nunito"/>
                          <a:sym typeface="Nunito"/>
                        </a:rPr>
                        <a:t>4</a:t>
                      </a:r>
                      <a:endParaRPr sz="1000">
                        <a:latin typeface="Nunito"/>
                        <a:ea typeface="Nunito"/>
                        <a:cs typeface="Nunito"/>
                        <a:sym typeface="Nunito"/>
                      </a:endParaRPr>
                    </a:p>
                  </a:txBody>
                  <a:tcPr marT="19050" marB="19050" marR="28575" marL="28575" anchor="b">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